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91" r:id="rId2"/>
    <p:sldId id="330" r:id="rId3"/>
    <p:sldId id="331" r:id="rId4"/>
    <p:sldId id="332" r:id="rId5"/>
    <p:sldId id="333" r:id="rId6"/>
    <p:sldId id="334" r:id="rId7"/>
    <p:sldId id="335" r:id="rId8"/>
    <p:sldId id="336" r:id="rId9"/>
    <p:sldId id="339" r:id="rId10"/>
    <p:sldId id="342" r:id="rId11"/>
    <p:sldId id="351" r:id="rId12"/>
    <p:sldId id="341" r:id="rId13"/>
    <p:sldId id="345" r:id="rId14"/>
    <p:sldId id="343" r:id="rId15"/>
    <p:sldId id="344" r:id="rId16"/>
    <p:sldId id="346" r:id="rId17"/>
    <p:sldId id="347" r:id="rId18"/>
    <p:sldId id="349" r:id="rId19"/>
    <p:sldId id="350" r:id="rId20"/>
    <p:sldId id="352" r:id="rId21"/>
    <p:sldId id="353" r:id="rId22"/>
    <p:sldId id="354" r:id="rId23"/>
    <p:sldId id="355" r:id="rId24"/>
    <p:sldId id="356" r:id="rId25"/>
    <p:sldId id="357" r:id="rId26"/>
    <p:sldId id="359" r:id="rId27"/>
    <p:sldId id="361" r:id="rId28"/>
    <p:sldId id="360" r:id="rId29"/>
    <p:sldId id="362" r:id="rId30"/>
    <p:sldId id="365" r:id="rId31"/>
    <p:sldId id="364" r:id="rId32"/>
    <p:sldId id="363" r:id="rId33"/>
    <p:sldId id="366" r:id="rId34"/>
    <p:sldId id="371" r:id="rId35"/>
    <p:sldId id="340" r:id="rId36"/>
    <p:sldId id="368" r:id="rId37"/>
    <p:sldId id="367" r:id="rId38"/>
    <p:sldId id="369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  <a:srgbClr val="009900"/>
    <a:srgbClr val="FF0066"/>
    <a:srgbClr val="0066FF"/>
    <a:srgbClr val="00CC00"/>
    <a:srgbClr val="FF3399"/>
    <a:srgbClr val="66FFFF"/>
    <a:srgbClr val="006666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AD881-6C3C-4299-A382-7CABFFCEF0AE}" type="datetimeFigureOut">
              <a:rPr lang="en-US" smtClean="0"/>
              <a:pPr/>
              <a:t>1/13/2014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9BE8A-EC39-427F-B41D-9DF74518A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4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4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78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571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19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220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40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93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6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9BE8A-EC39-427F-B41D-9DF74518A51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3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36043-DE29-4506-BC15-6D81F2A19DB3}" type="datetime1">
              <a:rPr lang="en-US" smtClean="0"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241A9-856D-4A4F-9514-F563272509B3}" type="datetime1">
              <a:rPr lang="en-US" smtClean="0"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6491-5965-420F-A404-E5F8E97A010C}" type="datetime1">
              <a:rPr lang="en-US" smtClean="0"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4B945-0F29-4B3C-B28C-F4D872C99DFA}" type="datetime1">
              <a:rPr lang="en-US" smtClean="0"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1587D-4D93-488A-B950-16158DED9C85}" type="datetime1">
              <a:rPr lang="en-US" smtClean="0"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A9B7D-04DF-42C6-8F43-B892FCC8AE93}" type="datetime1">
              <a:rPr lang="en-US" smtClean="0"/>
              <a:t>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3046A-44D7-4277-892B-148DEDA97F2D}" type="datetime1">
              <a:rPr lang="en-US" smtClean="0"/>
              <a:t>1/13/2014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3A7D4-2EEC-4A5C-88BB-A4A50441E8D3}" type="datetime1">
              <a:rPr lang="en-US" smtClean="0"/>
              <a:t>1/13/2014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56FD-71A5-467B-ADBC-5932ED5D79F7}" type="datetime1">
              <a:rPr lang="en-US" smtClean="0"/>
              <a:t>1/13/2014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EEA84-A958-4BC6-B63B-79999266E23A}" type="datetime1">
              <a:rPr lang="en-US" smtClean="0"/>
              <a:t>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290DD-6225-4C6B-BDA9-5E4B30A1D8D1}" type="datetime1">
              <a:rPr lang="en-US" smtClean="0"/>
              <a:t>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C8FB-6526-4AC1-944A-AFCFAB755D98}" type="datetime1">
              <a:rPr lang="en-US" smtClean="0"/>
              <a:t>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295400"/>
            <a:ext cx="9144000" cy="2590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 smtClean="0">
                <a:solidFill>
                  <a:srgbClr val="00CC00"/>
                </a:solidFill>
                <a:latin typeface="Arial" pitchFamily="34" charset="0"/>
                <a:ea typeface="+mj-ea"/>
                <a:cs typeface="Arial" pitchFamily="34" charset="0"/>
              </a:rPr>
              <a:t>Chương</a:t>
            </a:r>
            <a:r>
              <a:rPr lang="en-US" sz="5400" b="1" dirty="0" smtClean="0">
                <a:solidFill>
                  <a:srgbClr val="00CC00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5400" b="1" dirty="0" smtClean="0">
                <a:solidFill>
                  <a:srgbClr val="00CC00"/>
                </a:solidFill>
                <a:latin typeface="Arial" pitchFamily="34" charset="0"/>
                <a:ea typeface="+mj-ea"/>
                <a:cs typeface="Arial" pitchFamily="34" charset="0"/>
              </a:rPr>
              <a:t>14</a:t>
            </a:r>
            <a:endParaRPr lang="en-US" sz="5400" b="1" dirty="0" smtClean="0">
              <a:solidFill>
                <a:srgbClr val="00CC00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lvl="0" algn="ctr">
              <a:spcBef>
                <a:spcPct val="0"/>
              </a:spcBef>
              <a:defRPr/>
            </a:pPr>
            <a:r>
              <a:rPr lang="en-US" sz="80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Nghiền</a:t>
            </a:r>
            <a:r>
              <a:rPr lang="en-US" sz="8000" b="1" dirty="0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80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Vật</a:t>
            </a:r>
            <a:r>
              <a:rPr lang="en-US" sz="8000" b="1" dirty="0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8000" b="1" dirty="0" err="1" smtClean="0">
                <a:solidFill>
                  <a:srgbClr val="0000CC"/>
                </a:solidFill>
                <a:latin typeface="Arial" pitchFamily="34" charset="0"/>
                <a:ea typeface="+mj-ea"/>
                <a:cs typeface="Arial" pitchFamily="34" charset="0"/>
              </a:rPr>
              <a:t>Liệu</a:t>
            </a:r>
            <a:endParaRPr kumimoji="0" lang="en-US" sz="80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731603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bày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Khái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niệm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altLang="ko-KR" sz="2400" i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thuyết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về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quá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nghiền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Giới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thiệu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máy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nghiền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toán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cơ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bản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máy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nghiền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bi. So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sánh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chu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qui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nghiền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3459402"/>
            <a:ext cx="9144000" cy="990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Hoàng Minh Nam </a:t>
            </a:r>
            <a:endParaRPr kumimoji="0" lang="en-US" sz="2800" b="1" i="0" u="none" strike="noStrike" kern="1200" cap="none" spc="0" normalizeH="0" baseline="0" noProof="0" dirty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Nguyễn Hữu Hiếu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8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BFB49E"/>
              </a:clrFrom>
              <a:clrTo>
                <a:srgbClr val="BFB49E">
                  <a:alpha val="0"/>
                </a:srgbClr>
              </a:clrTo>
            </a:clrChange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1" t="7500" b="20000"/>
          <a:stretch/>
        </p:blipFill>
        <p:spPr>
          <a:xfrm rot="-60000">
            <a:off x="151074" y="1141114"/>
            <a:ext cx="8992918" cy="5105400"/>
          </a:xfrm>
          <a:prstGeom prst="rect">
            <a:avLst/>
          </a:prstGeom>
        </p:spPr>
      </p:pic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r>
              <a:rPr lang="en-US" sz="3600" b="1" dirty="0" smtClean="0">
                <a:solidFill>
                  <a:srgbClr val="FF0066"/>
                </a:solidFill>
              </a:rPr>
              <a:t> (crusher/mill)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28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10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2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g.tfd.com/ggse/c5/gsed_0001_0008_0_img149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5" y="1219200"/>
            <a:ext cx="761879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" y="5934670"/>
            <a:ext cx="807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0000FF"/>
                </a:solidFill>
              </a:rPr>
              <a:t>Fig</a:t>
            </a:r>
            <a:r>
              <a:rPr lang="en-US" dirty="0" smtClean="0">
                <a:solidFill>
                  <a:srgbClr val="0000FF"/>
                </a:solidFill>
              </a:rPr>
              <a:t>. </a:t>
            </a:r>
            <a:r>
              <a:rPr lang="en-US" dirty="0">
                <a:solidFill>
                  <a:srgbClr val="0000FF"/>
                </a:solidFill>
              </a:rPr>
              <a:t>Schematic diagrams of crushers: (a) jaw crusher, (b) cone crusher for primary crushing, (c) cone crusher for secondary crushing and pulverization, (d) roll crusher, (e) toothed-roll crusher, (f) hammer crusher, (g) rotary crusher</a:t>
            </a:r>
            <a:endParaRPr lang="en-US" dirty="0">
              <a:solidFill>
                <a:srgbClr val="0000FF"/>
              </a:solidFill>
              <a:effectLst/>
            </a:endParaRPr>
          </a:p>
        </p:txBody>
      </p:sp>
      <p:sp>
        <p:nvSpPr>
          <p:cNvPr id="7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29" y="558225"/>
            <a:ext cx="507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r>
              <a:rPr lang="en-US" sz="3200" b="1" dirty="0" smtClean="0">
                <a:solidFill>
                  <a:srgbClr val="FF6600"/>
                </a:solidFill>
              </a:rPr>
              <a:t>: </a:t>
            </a:r>
            <a:r>
              <a:rPr lang="en-US" sz="3200" b="1" dirty="0" err="1" smtClean="0">
                <a:solidFill>
                  <a:srgbClr val="0000FF"/>
                </a:solidFill>
              </a:rPr>
              <a:t>phân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loại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3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29" y="558225"/>
            <a:ext cx="328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43000"/>
            <a:ext cx="6626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má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đập</a:t>
            </a:r>
            <a:r>
              <a:rPr lang="en-US" sz="2800" b="1" dirty="0" smtClean="0">
                <a:solidFill>
                  <a:srgbClr val="0000FF"/>
                </a:solidFill>
              </a:rPr>
              <a:t>/</a:t>
            </a:r>
            <a:r>
              <a:rPr lang="en-US" sz="2800" b="1" dirty="0" err="1" smtClean="0">
                <a:solidFill>
                  <a:srgbClr val="0000FF"/>
                </a:solidFill>
              </a:rPr>
              <a:t>kẹp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hàm</a:t>
            </a:r>
            <a:r>
              <a:rPr lang="en-US" sz="2800" b="1" dirty="0" smtClean="0">
                <a:solidFill>
                  <a:srgbClr val="0000FF"/>
                </a:solidFill>
              </a:rPr>
              <a:t> (jaw crusher)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804987"/>
            <a:ext cx="8782050" cy="3248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29" y="5257800"/>
            <a:ext cx="9126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Ứng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dụng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sử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dụng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rãi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cứng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cao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trung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bình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Sản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kích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thước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lớn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trung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bình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r>
              <a:rPr lang="en-US" sz="2400" dirty="0" err="1">
                <a:solidFill>
                  <a:srgbClr val="0000FF"/>
                </a:solidFill>
              </a:rPr>
              <a:t>N</a:t>
            </a:r>
            <a:r>
              <a:rPr lang="en-US" sz="2400" dirty="0" err="1" smtClean="0">
                <a:solidFill>
                  <a:srgbClr val="0000FF"/>
                </a:solidFill>
              </a:rPr>
              <a:t>guyên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tắc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hoạt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va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đập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i</a:t>
            </a:r>
            <a:r>
              <a:rPr lang="en-US" sz="2400" dirty="0" smtClean="0">
                <a:solidFill>
                  <a:srgbClr val="0000FF"/>
                </a:solidFill>
              </a:rPr>
              <a:t> = 3 ÷ 10.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97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06" y="1743075"/>
            <a:ext cx="4909494" cy="4657725"/>
          </a:xfrm>
          <a:prstGeom prst="rect">
            <a:avLst/>
          </a:prstGeom>
        </p:spPr>
      </p:pic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28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66800"/>
            <a:ext cx="4579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má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đập</a:t>
            </a:r>
            <a:r>
              <a:rPr lang="en-US" sz="2800" b="1" dirty="0" smtClean="0">
                <a:solidFill>
                  <a:srgbClr val="0000FF"/>
                </a:solidFill>
              </a:rPr>
              <a:t>/</a:t>
            </a:r>
            <a:r>
              <a:rPr lang="en-US" sz="2800" b="1" dirty="0" err="1" smtClean="0">
                <a:solidFill>
                  <a:srgbClr val="0000FF"/>
                </a:solidFill>
              </a:rPr>
              <a:t>kẹp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hàm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38600" y="5975717"/>
            <a:ext cx="24855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9900"/>
                </a:solidFill>
              </a:rPr>
              <a:t>Máy</a:t>
            </a:r>
            <a:r>
              <a:rPr lang="en-US" sz="3200" b="1" dirty="0">
                <a:solidFill>
                  <a:srgbClr val="009900"/>
                </a:solidFill>
              </a:rPr>
              <a:t> </a:t>
            </a:r>
            <a:r>
              <a:rPr lang="en-US" sz="3200" b="1" dirty="0" err="1">
                <a:solidFill>
                  <a:srgbClr val="009900"/>
                </a:solidFill>
              </a:rPr>
              <a:t>kẹp</a:t>
            </a:r>
            <a:r>
              <a:rPr lang="en-US" sz="3200" b="1" dirty="0">
                <a:solidFill>
                  <a:srgbClr val="009900"/>
                </a:solidFill>
              </a:rPr>
              <a:t> </a:t>
            </a:r>
            <a:r>
              <a:rPr lang="en-US" sz="3200" b="1" dirty="0" err="1">
                <a:solidFill>
                  <a:srgbClr val="009900"/>
                </a:solidFill>
              </a:rPr>
              <a:t>hàm</a:t>
            </a:r>
            <a:endParaRPr lang="en-US" sz="3200" b="1" dirty="0">
              <a:solidFill>
                <a:srgbClr val="0099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t="18000" r="16000" b="4285"/>
          <a:stretch/>
        </p:blipFill>
        <p:spPr>
          <a:xfrm>
            <a:off x="5105400" y="1981199"/>
            <a:ext cx="3895723" cy="3895725"/>
          </a:xfrm>
          <a:prstGeom prst="rect">
            <a:avLst/>
          </a:prstGeom>
        </p:spPr>
      </p:pic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15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850" y="1066801"/>
            <a:ext cx="6336550" cy="3852208"/>
          </a:xfrm>
          <a:prstGeom prst="rect">
            <a:avLst/>
          </a:prstGeom>
        </p:spPr>
      </p:pic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29" y="558225"/>
            <a:ext cx="328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29" y="4919008"/>
            <a:ext cx="91260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Ứng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dụng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sử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dụng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rãi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thô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trung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bình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các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cứng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Nguyên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tắc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hoạt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động</a:t>
            </a:r>
            <a:r>
              <a:rPr lang="en-US" sz="2400" b="1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chèn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ép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ma </a:t>
            </a:r>
            <a:r>
              <a:rPr lang="en-US" sz="2400" dirty="0" err="1" smtClean="0">
                <a:solidFill>
                  <a:srgbClr val="0000FF"/>
                </a:solidFill>
              </a:rPr>
              <a:t>sát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bề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mặt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nón</a:t>
            </a:r>
            <a:r>
              <a:rPr lang="en-US" sz="2400" dirty="0" smtClean="0">
                <a:solidFill>
                  <a:srgbClr val="0000FF"/>
                </a:solidFill>
              </a:rPr>
              <a:t> di </a:t>
            </a:r>
            <a:r>
              <a:rPr lang="en-US" sz="2400" dirty="0" err="1" smtClean="0">
                <a:solidFill>
                  <a:srgbClr val="0000FF"/>
                </a:solidFill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chuyển</a:t>
            </a:r>
            <a:r>
              <a:rPr lang="en-US" sz="2400" dirty="0" smtClean="0">
                <a:solidFill>
                  <a:srgbClr val="0000FF"/>
                </a:solidFill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tới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gần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bề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mặt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nón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cố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định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Chuyển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này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thực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hiện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nhờ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chuyển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lắc</a:t>
            </a:r>
            <a:r>
              <a:rPr lang="en-US" sz="2400" dirty="0" smtClean="0">
                <a:solidFill>
                  <a:srgbClr val="0000FF"/>
                </a:solidFill>
              </a:rPr>
              <a:t> hay quay </a:t>
            </a:r>
            <a:r>
              <a:rPr lang="en-US" sz="2400" dirty="0" err="1" smtClean="0">
                <a:solidFill>
                  <a:srgbClr val="0000FF"/>
                </a:solidFill>
              </a:rPr>
              <a:t>tròn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của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cơ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cấu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lệch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tâm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066800"/>
            <a:ext cx="3388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nón</a:t>
            </a:r>
            <a:r>
              <a:rPr lang="en-US" sz="2800" b="1" dirty="0" smtClean="0">
                <a:solidFill>
                  <a:srgbClr val="0000FF"/>
                </a:solidFill>
              </a:rPr>
              <a:t>/</a:t>
            </a:r>
            <a:r>
              <a:rPr lang="en-US" sz="2800" b="1" dirty="0" err="1" smtClean="0">
                <a:solidFill>
                  <a:srgbClr val="0000FF"/>
                </a:solidFill>
              </a:rPr>
              <a:t>côn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4419600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66FF"/>
                </a:solidFill>
              </a:rPr>
              <a:t>Cone crusher</a:t>
            </a:r>
            <a:endParaRPr lang="en-US" sz="2800" b="1" dirty="0">
              <a:solidFill>
                <a:srgbClr val="0066FF"/>
              </a:solidFill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99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29" y="558225"/>
            <a:ext cx="328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43000"/>
            <a:ext cx="3388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nón</a:t>
            </a:r>
            <a:r>
              <a:rPr lang="en-US" sz="2800" b="1" dirty="0" smtClean="0">
                <a:solidFill>
                  <a:srgbClr val="0000FF"/>
                </a:solidFill>
              </a:rPr>
              <a:t>/</a:t>
            </a:r>
            <a:r>
              <a:rPr lang="en-US" sz="2800" b="1" dirty="0" err="1" smtClean="0">
                <a:solidFill>
                  <a:srgbClr val="0000FF"/>
                </a:solidFill>
              </a:rPr>
              <a:t>côn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36" y="1731465"/>
            <a:ext cx="4728103" cy="428906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11676" y="6064835"/>
            <a:ext cx="2889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>
                <a:solidFill>
                  <a:srgbClr val="00B0F0"/>
                </a:solidFill>
              </a:rPr>
              <a:t>Máy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b="1" dirty="0" err="1">
                <a:solidFill>
                  <a:srgbClr val="00B0F0"/>
                </a:solidFill>
              </a:rPr>
              <a:t>nghiền</a:t>
            </a:r>
            <a:r>
              <a:rPr lang="en-US" sz="3200" b="1" dirty="0">
                <a:solidFill>
                  <a:srgbClr val="00B0F0"/>
                </a:solidFill>
              </a:rPr>
              <a:t> </a:t>
            </a:r>
            <a:r>
              <a:rPr lang="en-US" sz="3200" b="1" dirty="0" err="1">
                <a:solidFill>
                  <a:srgbClr val="00B0F0"/>
                </a:solidFill>
              </a:rPr>
              <a:t>côn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0" r="8901" b="5459"/>
          <a:stretch/>
        </p:blipFill>
        <p:spPr>
          <a:xfrm>
            <a:off x="5218211" y="1679667"/>
            <a:ext cx="3544789" cy="4385168"/>
          </a:xfrm>
          <a:prstGeom prst="rect">
            <a:avLst/>
          </a:prstGeom>
        </p:spPr>
      </p:pic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62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0902" r="10417" b="13910"/>
          <a:stretch/>
        </p:blipFill>
        <p:spPr>
          <a:xfrm>
            <a:off x="1651689" y="1635187"/>
            <a:ext cx="5791200" cy="3810000"/>
          </a:xfrm>
          <a:prstGeom prst="rect">
            <a:avLst/>
          </a:prstGeom>
        </p:spPr>
      </p:pic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-31033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29" y="527192"/>
            <a:ext cx="328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11967"/>
            <a:ext cx="4612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trục</a:t>
            </a:r>
            <a:r>
              <a:rPr lang="en-US" sz="2800" b="1" dirty="0" smtClean="0">
                <a:solidFill>
                  <a:srgbClr val="0000FF"/>
                </a:solidFill>
              </a:rPr>
              <a:t> (roll crusher)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29" y="5352871"/>
            <a:ext cx="9126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Ứng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dụng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sử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dụng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rộng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rãi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trong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công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nghiệp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thực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phẩm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ngũ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cốc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hạt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dầu</a:t>
            </a:r>
            <a:r>
              <a:rPr lang="en-US" sz="2400" dirty="0" smtClean="0">
                <a:solidFill>
                  <a:srgbClr val="0000FF"/>
                </a:solidFill>
              </a:rPr>
              <a:t>, …</a:t>
            </a: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Nguyên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tắc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hoạt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động</a:t>
            </a:r>
            <a:r>
              <a:rPr lang="en-US" sz="2400" b="1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é</a:t>
            </a:r>
            <a:r>
              <a:rPr lang="en-US" sz="2400" dirty="0" err="1" smtClean="0">
                <a:solidFill>
                  <a:srgbClr val="0000FF"/>
                </a:solidFill>
              </a:rPr>
              <a:t>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đi</a:t>
            </a:r>
            <a:r>
              <a:rPr lang="en-US" sz="2400" dirty="0" smtClean="0">
                <a:solidFill>
                  <a:srgbClr val="0000FF"/>
                </a:solidFill>
              </a:rPr>
              <a:t> qua </a:t>
            </a:r>
            <a:r>
              <a:rPr lang="en-US" sz="2400" dirty="0" err="1" smtClean="0">
                <a:solidFill>
                  <a:srgbClr val="0000FF"/>
                </a:solidFill>
              </a:rPr>
              <a:t>khe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hở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giữa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hai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trục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x</a:t>
            </a:r>
            <a:r>
              <a:rPr lang="en-US" sz="2400" dirty="0" err="1" smtClean="0">
                <a:solidFill>
                  <a:srgbClr val="0000FF"/>
                </a:solidFill>
              </a:rPr>
              <a:t>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tốc</a:t>
            </a:r>
            <a:r>
              <a:rPr lang="en-US" sz="2400" dirty="0" smtClean="0">
                <a:solidFill>
                  <a:srgbClr val="0000FF"/>
                </a:solidFill>
              </a:rPr>
              <a:t> quay </a:t>
            </a:r>
            <a:r>
              <a:rPr lang="en-US" sz="2400" dirty="0" err="1" smtClean="0">
                <a:solidFill>
                  <a:srgbClr val="0000FF"/>
                </a:solidFill>
              </a:rPr>
              <a:t>của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hai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trục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khác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nhau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39439" y="1173777"/>
            <a:ext cx="4354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9900"/>
                </a:solidFill>
              </a:rPr>
              <a:t>(Single, double, triple and quad )</a:t>
            </a: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8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89718"/>
            <a:ext cx="4267200" cy="4207768"/>
          </a:xfrm>
          <a:prstGeom prst="rect">
            <a:avLst/>
          </a:prstGeom>
        </p:spPr>
      </p:pic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28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2616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trục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568" y="1818294"/>
            <a:ext cx="4490943" cy="420150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72004" y="6182539"/>
            <a:ext cx="3026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sz="2400" b="1" dirty="0" smtClean="0">
                <a:solidFill>
                  <a:srgbClr val="009900"/>
                </a:solidFill>
              </a:rPr>
              <a:t>Double </a:t>
            </a:r>
            <a:r>
              <a:rPr lang="vi-VN" sz="2400" b="1" dirty="0" smtClean="0">
                <a:solidFill>
                  <a:srgbClr val="009900"/>
                </a:solidFill>
              </a:rPr>
              <a:t>roll crusher </a:t>
            </a:r>
            <a:endParaRPr lang="vi-VN" sz="2400" b="1" dirty="0">
              <a:solidFill>
                <a:srgbClr val="009900"/>
              </a:solidFill>
              <a:effectLst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53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28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534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búa</a:t>
            </a:r>
            <a:r>
              <a:rPr lang="en-US" sz="2800" b="1" dirty="0" smtClean="0">
                <a:solidFill>
                  <a:srgbClr val="0000FF"/>
                </a:solidFill>
              </a:rPr>
              <a:t> (hammer crusher)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5" y="1828800"/>
            <a:ext cx="5076825" cy="4063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29" y="2439412"/>
            <a:ext cx="39730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Ứng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dụng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tùy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trọng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lượng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búa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tốc</a:t>
            </a:r>
            <a:r>
              <a:rPr lang="en-US" sz="2400" dirty="0" smtClean="0">
                <a:solidFill>
                  <a:srgbClr val="0000FF"/>
                </a:solidFill>
              </a:rPr>
              <a:t> quay rotor </a:t>
            </a:r>
            <a:r>
              <a:rPr lang="en-US" sz="2400" dirty="0" err="1" smtClean="0">
                <a:solidFill>
                  <a:srgbClr val="0000FF"/>
                </a:solidFill>
              </a:rPr>
              <a:t>mà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sản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có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kích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thước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khác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nhau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(mm, 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m).</a:t>
            </a:r>
            <a:endParaRPr lang="en-US" sz="2400" dirty="0" smtClean="0">
              <a:solidFill>
                <a:srgbClr val="0000FF"/>
              </a:solidFill>
            </a:endParaRP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Nguyên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tắc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hoạt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động</a:t>
            </a:r>
            <a:r>
              <a:rPr lang="en-US" sz="2400" b="1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dựa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sự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đập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của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búa</a:t>
            </a:r>
            <a:r>
              <a:rPr lang="en-US" sz="2400" dirty="0" smtClean="0">
                <a:solidFill>
                  <a:srgbClr val="0000FF"/>
                </a:solidFill>
              </a:rPr>
              <a:t>  </a:t>
            </a:r>
            <a:r>
              <a:rPr lang="en-US" sz="2400" dirty="0" err="1" smtClean="0">
                <a:solidFill>
                  <a:srgbClr val="0000FF"/>
                </a:solidFill>
              </a:rPr>
              <a:t>vào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xát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giữa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búa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thành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máy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50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28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a)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thô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5349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búa</a:t>
            </a:r>
            <a:r>
              <a:rPr lang="en-US" sz="2800" b="1" dirty="0" smtClean="0">
                <a:solidFill>
                  <a:srgbClr val="0000FF"/>
                </a:solidFill>
              </a:rPr>
              <a:t> (hammer crusher)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86" y="1981199"/>
            <a:ext cx="4143114" cy="37909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003" y="1967752"/>
            <a:ext cx="3804397" cy="3804397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19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22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1031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14.1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Khái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niệm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1032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9" name="Rectangle 18"/>
              <p:cNvSpPr>
                <a:spLocks noChangeArrowheads="1"/>
              </p:cNvSpPr>
              <p:nvPr/>
            </p:nvSpPr>
            <p:spPr bwMode="auto">
              <a:xfrm>
                <a:off x="0" y="639413"/>
                <a:ext cx="9144000" cy="6142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just"/>
                <a:r>
                  <a:rPr lang="en-US" sz="2800" b="1" dirty="0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Quá </a:t>
                </a:r>
                <a:r>
                  <a:rPr lang="en-US" sz="2800" b="1" dirty="0" err="1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trình</a:t>
                </a:r>
                <a:r>
                  <a:rPr lang="en-US" sz="2800" b="1" dirty="0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nghiền</a:t>
                </a:r>
                <a:r>
                  <a:rPr lang="en-US" sz="2800" b="1" dirty="0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rắn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được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cắt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hoặc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làm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vỡ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ra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thành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những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nhỏ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hơn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sz="2800" b="1" dirty="0" err="1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Mục</a:t>
                </a:r>
                <a:r>
                  <a:rPr lang="en-US" sz="2800" b="1" dirty="0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đích</a:t>
                </a:r>
                <a:r>
                  <a:rPr lang="en-US" sz="2800" b="1" dirty="0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: 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Quặng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thô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được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ra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thành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có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cỡ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nhỏ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hơn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để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xử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lý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;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Hóa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chất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ngũ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cốc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được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thành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bột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mịn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;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Tăng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hoạt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tính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phản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ứng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;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Phân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tách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tạp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chất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;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Giảm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khối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lượng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riêng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xốp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để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dễ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vận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chuyển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.</a:t>
                </a:r>
              </a:p>
              <a:p>
                <a:pPr algn="just"/>
                <a:r>
                  <a:rPr lang="en-US" sz="2800" b="1" dirty="0" err="1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Mức</a:t>
                </a:r>
                <a:r>
                  <a:rPr lang="en-US" sz="2800" b="1" dirty="0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độ</a:t>
                </a:r>
                <a:r>
                  <a:rPr lang="en-US" sz="2800" b="1" dirty="0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b="1" dirty="0" err="1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nghiền</a:t>
                </a:r>
                <a:r>
                  <a:rPr lang="en-US" sz="2800" b="1" dirty="0" smtClean="0">
                    <a:solidFill>
                      <a:srgbClr val="FF6600"/>
                    </a:solidFill>
                    <a:latin typeface="+mj-lt"/>
                    <a:cs typeface="Times New Roman" panose="02020603050405020304" pitchFamily="18" charset="0"/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 smtClean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D</a:t>
                </a:r>
                <a:r>
                  <a:rPr lang="en-US" sz="2800" baseline="-250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d</a:t>
                </a:r>
                <a:r>
                  <a:rPr lang="en-US" sz="2800" baseline="-250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kích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thước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trung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bình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trước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sau</a:t>
                </a:r>
                <a:r>
                  <a:rPr lang="en-US" sz="2800" dirty="0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latin typeface="+mj-lt"/>
                    <a:cs typeface="Times New Roman" panose="02020603050405020304" pitchFamily="18" charset="0"/>
                  </a:rPr>
                  <a:t>nghiền</a:t>
                </a:r>
                <a:endParaRPr lang="en-US" sz="2800" dirty="0">
                  <a:solidFill>
                    <a:srgbClr val="0000FF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639413"/>
                <a:ext cx="9144000" cy="6142387"/>
              </a:xfrm>
              <a:prstGeom prst="rect">
                <a:avLst/>
              </a:prstGeom>
              <a:blipFill rotWithShape="0">
                <a:blip r:embed="rId2"/>
                <a:stretch>
                  <a:fillRect l="-1333" t="-992" r="-1333" b="-17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63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29" y="5352871"/>
            <a:ext cx="91260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Ứng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dụng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dùng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mịn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hoặc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rất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mịn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các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trong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ngành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chế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biến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thực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phẩm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thức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ăn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gia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súc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hóa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chất</a:t>
            </a:r>
            <a:r>
              <a:rPr lang="en-US" sz="2400" dirty="0" smtClean="0">
                <a:solidFill>
                  <a:srgbClr val="0000FF"/>
                </a:solidFill>
              </a:rPr>
              <a:t>, …</a:t>
            </a: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Nguyên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tắc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hoạt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động</a:t>
            </a:r>
            <a:r>
              <a:rPr lang="en-US" sz="2400" b="1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đập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của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các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răng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với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như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máy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búa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143000"/>
            <a:ext cx="6207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răng</a:t>
            </a:r>
            <a:r>
              <a:rPr lang="en-US" sz="2800" b="1" dirty="0" smtClean="0">
                <a:solidFill>
                  <a:srgbClr val="0000FF"/>
                </a:solidFill>
              </a:rPr>
              <a:t> (impact rotary crusher)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66220"/>
            <a:ext cx="3350738" cy="36243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666220"/>
            <a:ext cx="3790950" cy="3711605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20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93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43000"/>
            <a:ext cx="514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chậu</a:t>
            </a:r>
            <a:r>
              <a:rPr lang="en-US" sz="2800" b="1" dirty="0" smtClean="0">
                <a:solidFill>
                  <a:srgbClr val="0000FF"/>
                </a:solidFill>
              </a:rPr>
              <a:t> con </a:t>
            </a:r>
            <a:r>
              <a:rPr lang="en-US" sz="2800" b="1" dirty="0" err="1" smtClean="0">
                <a:solidFill>
                  <a:srgbClr val="0000FF"/>
                </a:solidFill>
              </a:rPr>
              <a:t>lăn</a:t>
            </a:r>
            <a:r>
              <a:rPr lang="en-US" sz="2800" b="1" dirty="0" smtClean="0">
                <a:solidFill>
                  <a:srgbClr val="0000FF"/>
                </a:solidFill>
              </a:rPr>
              <a:t>/</a:t>
            </a:r>
            <a:r>
              <a:rPr lang="en-US" sz="2800" b="1" dirty="0" err="1" smtClean="0">
                <a:solidFill>
                  <a:srgbClr val="0000FF"/>
                </a:solidFill>
              </a:rPr>
              <a:t>quả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lăn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29" y="5657671"/>
            <a:ext cx="9126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Ứng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dụng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dùng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mịn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hoặc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rất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mịn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Nguyên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tắc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hoạt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động</a:t>
            </a:r>
            <a:r>
              <a:rPr lang="en-US" sz="2400" b="1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nén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ép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xát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Làm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việc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gián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đoạn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năng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suất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thấp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" t="2500" r="9687" b="6250"/>
          <a:stretch/>
        </p:blipFill>
        <p:spPr>
          <a:xfrm>
            <a:off x="2133600" y="1684385"/>
            <a:ext cx="4953000" cy="3973286"/>
          </a:xfrm>
          <a:prstGeom prst="rect">
            <a:avLst/>
          </a:prstGeom>
        </p:spPr>
      </p:pic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16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23637"/>
            <a:ext cx="4762500" cy="5032075"/>
          </a:xfrm>
          <a:prstGeom prst="rect">
            <a:avLst/>
          </a:prstGeom>
        </p:spPr>
      </p:pic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5145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chậu</a:t>
            </a:r>
            <a:r>
              <a:rPr lang="en-US" sz="2800" b="1" dirty="0" smtClean="0">
                <a:solidFill>
                  <a:srgbClr val="0000FF"/>
                </a:solidFill>
              </a:rPr>
              <a:t> con </a:t>
            </a:r>
            <a:r>
              <a:rPr lang="en-US" sz="2800" b="1" dirty="0" err="1" smtClean="0">
                <a:solidFill>
                  <a:srgbClr val="0000FF"/>
                </a:solidFill>
              </a:rPr>
              <a:t>lăn</a:t>
            </a:r>
            <a:r>
              <a:rPr lang="en-US" sz="2800" b="1" dirty="0" smtClean="0">
                <a:solidFill>
                  <a:srgbClr val="0000FF"/>
                </a:solidFill>
              </a:rPr>
              <a:t>/</a:t>
            </a:r>
            <a:r>
              <a:rPr lang="en-US" sz="2800" b="1" dirty="0" err="1" smtClean="0">
                <a:solidFill>
                  <a:srgbClr val="0000FF"/>
                </a:solidFill>
              </a:rPr>
              <a:t>quả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lăn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0" y="3916508"/>
            <a:ext cx="2362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 smtClean="0">
                <a:solidFill>
                  <a:srgbClr val="0066FF"/>
                </a:solidFill>
                <a:latin typeface="Arial" panose="020B0604020202020204" pitchFamily="34" charset="0"/>
              </a:rPr>
              <a:t>Hình</a:t>
            </a:r>
            <a:r>
              <a:rPr lang="en-US" sz="2000" b="1" dirty="0" smtClean="0">
                <a:solidFill>
                  <a:srgbClr val="0066FF"/>
                </a:solidFill>
                <a:latin typeface="Arial" panose="020B0604020202020204" pitchFamily="34" charset="0"/>
              </a:rPr>
              <a:t>: </a:t>
            </a:r>
            <a:r>
              <a:rPr lang="en-US" sz="2000" b="1" dirty="0" err="1" smtClean="0">
                <a:solidFill>
                  <a:srgbClr val="0066FF"/>
                </a:solidFill>
                <a:latin typeface="Arial" panose="020B0604020202020204" pitchFamily="34" charset="0"/>
              </a:rPr>
              <a:t>Máy</a:t>
            </a:r>
            <a:r>
              <a:rPr lang="en-US" sz="2000" b="1" dirty="0" smtClean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66FF"/>
                </a:solidFill>
                <a:latin typeface="Arial" panose="020B0604020202020204" pitchFamily="34" charset="0"/>
              </a:rPr>
              <a:t>nghiền</a:t>
            </a:r>
            <a:r>
              <a:rPr lang="en-US" sz="2000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66FF"/>
                </a:solidFill>
                <a:latin typeface="Arial" panose="020B0604020202020204" pitchFamily="34" charset="0"/>
              </a:rPr>
              <a:t>đứng</a:t>
            </a:r>
            <a:r>
              <a:rPr lang="en-US" sz="2000" b="1" dirty="0">
                <a:solidFill>
                  <a:srgbClr val="0066FF"/>
                </a:solidFill>
                <a:latin typeface="Arial" panose="020B0604020202020204" pitchFamily="34" charset="0"/>
              </a:rPr>
              <a:t> con </a:t>
            </a:r>
            <a:r>
              <a:rPr lang="en-US" sz="2000" b="1" dirty="0" err="1">
                <a:solidFill>
                  <a:srgbClr val="0066FF"/>
                </a:solidFill>
                <a:latin typeface="Arial" panose="020B0604020202020204" pitchFamily="34" charset="0"/>
              </a:rPr>
              <a:t>lăn</a:t>
            </a:r>
            <a:r>
              <a:rPr lang="en-US" sz="2000" b="1" dirty="0">
                <a:solidFill>
                  <a:srgbClr val="0066FF"/>
                </a:solidFill>
                <a:latin typeface="Arial" panose="020B0604020202020204" pitchFamily="34" charset="0"/>
              </a:rPr>
              <a:t> </a:t>
            </a:r>
            <a:endParaRPr lang="en-US" sz="2000" b="1" dirty="0">
              <a:solidFill>
                <a:srgbClr val="0066FF"/>
              </a:solidFill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079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43000"/>
            <a:ext cx="379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 (ball mill)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705707"/>
            <a:ext cx="8067675" cy="35617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929" y="5657671"/>
            <a:ext cx="91260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Ứng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dụng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dùng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mịn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hoặc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rất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mịn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Nguyên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tắc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hoạt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động</a:t>
            </a:r>
            <a:r>
              <a:rPr lang="en-US" sz="2400" b="1" dirty="0" smtClean="0">
                <a:solidFill>
                  <a:srgbClr val="0000FF"/>
                </a:solidFill>
              </a:rPr>
              <a:t>: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đập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xát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các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viên</a:t>
            </a:r>
            <a:r>
              <a:rPr lang="en-US" sz="2400" dirty="0" smtClean="0">
                <a:solidFill>
                  <a:srgbClr val="0000FF"/>
                </a:solidFill>
              </a:rPr>
              <a:t> bi </a:t>
            </a:r>
            <a:r>
              <a:rPr lang="en-US" sz="2400" dirty="0" err="1" smtClean="0">
                <a:solidFill>
                  <a:srgbClr val="0000FF"/>
                </a:solidFill>
              </a:rPr>
              <a:t>với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Phân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loại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smtClean="0">
                <a:solidFill>
                  <a:srgbClr val="0000FF"/>
                </a:solidFill>
              </a:rPr>
              <a:t>rung, </a:t>
            </a:r>
            <a:r>
              <a:rPr lang="en-US" sz="2400" dirty="0" err="1" smtClean="0">
                <a:solidFill>
                  <a:srgbClr val="0000FF"/>
                </a:solidFill>
              </a:rPr>
              <a:t>thùng</a:t>
            </a:r>
            <a:r>
              <a:rPr lang="en-US" sz="2400" dirty="0" smtClean="0">
                <a:solidFill>
                  <a:srgbClr val="0000FF"/>
                </a:solidFill>
              </a:rPr>
              <a:t> quay, </a:t>
            </a:r>
            <a:r>
              <a:rPr lang="en-US" sz="2400" dirty="0" err="1" smtClean="0">
                <a:solidFill>
                  <a:srgbClr val="0000FF"/>
                </a:solidFill>
              </a:rPr>
              <a:t>gián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đoạn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liên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tục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khô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ướt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nhiều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cấp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85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9775"/>
            <a:ext cx="9144000" cy="4452425"/>
          </a:xfrm>
          <a:prstGeom prst="rect">
            <a:avLst/>
          </a:prstGeom>
        </p:spPr>
      </p:pic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379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 (ball mill)</a:t>
            </a:r>
            <a:endParaRPr lang="en-US" sz="2800" b="1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98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2376487"/>
            <a:ext cx="5620301" cy="4191000"/>
          </a:xfrm>
          <a:prstGeom prst="rect">
            <a:avLst/>
          </a:prstGeom>
        </p:spPr>
      </p:pic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43000"/>
            <a:ext cx="41619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 smtClean="0">
                <a:solidFill>
                  <a:srgbClr val="0000FF"/>
                </a:solidFill>
              </a:rPr>
              <a:t>thùng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ngắn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376" y="1619327"/>
            <a:ext cx="4305300" cy="1552575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288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43000"/>
            <a:ext cx="389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 smtClean="0">
                <a:solidFill>
                  <a:srgbClr val="0000FF"/>
                </a:solidFill>
              </a:rPr>
              <a:t>thùng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dài</a:t>
            </a:r>
            <a:endParaRPr lang="en-US" sz="2800" b="1" dirty="0">
              <a:solidFill>
                <a:srgbClr val="0000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124200"/>
            <a:ext cx="6457950" cy="2914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1" b="6909"/>
          <a:stretch/>
        </p:blipFill>
        <p:spPr>
          <a:xfrm>
            <a:off x="4495800" y="604444"/>
            <a:ext cx="4572000" cy="3281756"/>
          </a:xfrm>
          <a:prstGeom prst="rect">
            <a:avLst/>
          </a:prstGeom>
        </p:spPr>
      </p:pic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56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5324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>
                <a:solidFill>
                  <a:srgbClr val="009900"/>
                </a:solidFill>
              </a:rPr>
              <a:t>V</a:t>
            </a:r>
            <a:r>
              <a:rPr lang="en-US" sz="2800" b="1" dirty="0" err="1" smtClean="0">
                <a:solidFill>
                  <a:srgbClr val="009900"/>
                </a:solidFill>
              </a:rPr>
              <a:t>ận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tốc</a:t>
            </a:r>
            <a:r>
              <a:rPr lang="en-US" sz="2800" b="1" dirty="0" smtClean="0">
                <a:solidFill>
                  <a:srgbClr val="009900"/>
                </a:solidFill>
              </a:rPr>
              <a:t> quay </a:t>
            </a:r>
            <a:r>
              <a:rPr lang="en-US" sz="2800" b="1" dirty="0" err="1" smtClean="0">
                <a:solidFill>
                  <a:srgbClr val="009900"/>
                </a:solidFill>
              </a:rPr>
              <a:t>thùng</a:t>
            </a:r>
            <a:endParaRPr lang="en-US" sz="2800" b="1" dirty="0">
              <a:solidFill>
                <a:srgbClr val="0099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929" y="1683603"/>
            <a:ext cx="91260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/>
              <a:t>Nếu</a:t>
            </a:r>
            <a:r>
              <a:rPr lang="en-US" sz="2400" dirty="0"/>
              <a:t> </a:t>
            </a:r>
            <a:r>
              <a:rPr lang="en-US" sz="2400" dirty="0" err="1"/>
              <a:t>thùng</a:t>
            </a:r>
            <a:r>
              <a:rPr lang="en-US" sz="2400" dirty="0"/>
              <a:t> quay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nhanh</a:t>
            </a:r>
            <a:r>
              <a:rPr lang="en-US" sz="2400" dirty="0"/>
              <a:t> </a:t>
            </a:r>
            <a:r>
              <a:rPr lang="en-US" sz="2400" dirty="0" err="1"/>
              <a:t>hoặc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/>
              <a:t>chậm</a:t>
            </a:r>
            <a:r>
              <a:rPr lang="en-US" sz="2400" dirty="0"/>
              <a:t>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quá</a:t>
            </a:r>
            <a:r>
              <a:rPr lang="en-US" sz="2400" dirty="0"/>
              <a:t> </a:t>
            </a:r>
            <a:r>
              <a:rPr lang="en-US" sz="2400" dirty="0" err="1" smtClean="0"/>
              <a:t>trình</a:t>
            </a:r>
            <a:r>
              <a:rPr lang="en-US" sz="2400" dirty="0" smtClean="0"/>
              <a:t> </a:t>
            </a:r>
            <a:r>
              <a:rPr lang="en-US" sz="2400" dirty="0" err="1" smtClean="0"/>
              <a:t>nghiền</a:t>
            </a:r>
            <a:r>
              <a:rPr lang="en-US" sz="2400" dirty="0" smtClean="0"/>
              <a:t> </a:t>
            </a:r>
            <a:r>
              <a:rPr lang="en-US" sz="2400" dirty="0" err="1" smtClean="0"/>
              <a:t>sẽ</a:t>
            </a:r>
            <a:r>
              <a:rPr lang="en-US" sz="2400" dirty="0" smtClean="0"/>
              <a:t> </a:t>
            </a:r>
            <a:r>
              <a:rPr lang="en-US" sz="2400" dirty="0" err="1" smtClean="0"/>
              <a:t>không</a:t>
            </a:r>
            <a:r>
              <a:rPr lang="en-US" sz="2400" dirty="0" smtClean="0"/>
              <a:t> </a:t>
            </a:r>
            <a:r>
              <a:rPr lang="en-US" sz="2400" dirty="0" err="1"/>
              <a:t>xảy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, do </a:t>
            </a:r>
            <a:r>
              <a:rPr lang="en-US" sz="2400" dirty="0" err="1"/>
              <a:t>vậy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toán</a:t>
            </a:r>
            <a:r>
              <a:rPr lang="en-US" sz="2400" dirty="0"/>
              <a:t> </a:t>
            </a:r>
            <a:r>
              <a:rPr lang="en-US" sz="2400" dirty="0" err="1"/>
              <a:t>sao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góc</a:t>
            </a:r>
            <a:r>
              <a:rPr lang="en-US" sz="2400" dirty="0"/>
              <a:t> </a:t>
            </a:r>
            <a:r>
              <a:rPr lang="en-US" sz="2400" dirty="0" err="1"/>
              <a:t>rơi</a:t>
            </a:r>
            <a:r>
              <a:rPr lang="en-US" sz="2400" dirty="0"/>
              <a:t> α </a:t>
            </a:r>
            <a:r>
              <a:rPr lang="en-US" sz="2400" dirty="0" err="1" smtClean="0"/>
              <a:t>là</a:t>
            </a:r>
            <a:r>
              <a:rPr lang="en-US" sz="2400" dirty="0" smtClean="0"/>
              <a:t> 54,4</a:t>
            </a:r>
            <a:r>
              <a:rPr lang="en-US" sz="2400" baseline="30000" dirty="0"/>
              <a:t>o</a:t>
            </a:r>
            <a:r>
              <a:rPr lang="en-US" sz="2400" dirty="0" smtClean="0"/>
              <a:t>.</a:t>
            </a:r>
            <a:endParaRPr lang="en-US" sz="2400" baseline="30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67227"/>
            <a:ext cx="3000375" cy="332420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343399" y="2530132"/>
            <a:ext cx="51148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Số</a:t>
            </a:r>
            <a:r>
              <a:rPr lang="en-US" sz="2400" dirty="0"/>
              <a:t> </a:t>
            </a:r>
            <a:r>
              <a:rPr lang="en-US" sz="2400" dirty="0" err="1"/>
              <a:t>vòng</a:t>
            </a:r>
            <a:r>
              <a:rPr lang="en-US" sz="2400" dirty="0"/>
              <a:t> quay </a:t>
            </a:r>
            <a:r>
              <a:rPr lang="en-US" sz="2400" dirty="0" err="1"/>
              <a:t>ứng</a:t>
            </a:r>
            <a:r>
              <a:rPr lang="en-US" sz="2400" dirty="0"/>
              <a:t> </a:t>
            </a:r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góc</a:t>
            </a:r>
            <a:r>
              <a:rPr lang="en-US" sz="2400" dirty="0"/>
              <a:t> </a:t>
            </a:r>
            <a:r>
              <a:rPr lang="en-US" sz="2400" dirty="0" err="1"/>
              <a:t>rơi</a:t>
            </a:r>
            <a:r>
              <a:rPr lang="en-US" sz="2400" dirty="0"/>
              <a:t> α = </a:t>
            </a:r>
            <a:r>
              <a:rPr lang="en-US" sz="2400" dirty="0" smtClean="0"/>
              <a:t>54,4</a:t>
            </a:r>
            <a:r>
              <a:rPr lang="en-US" sz="2400" baseline="30000" dirty="0" smtClean="0"/>
              <a:t>o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3542252" y="4072282"/>
            <a:ext cx="418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Nghiền</a:t>
            </a:r>
            <a:r>
              <a:rPr lang="en-US" sz="2400" dirty="0" smtClean="0"/>
              <a:t> </a:t>
            </a:r>
            <a:r>
              <a:rPr lang="en-US" sz="2400" dirty="0" err="1"/>
              <a:t>ướt</a:t>
            </a:r>
            <a:r>
              <a:rPr lang="en-US" sz="2400" dirty="0"/>
              <a:t> </a:t>
            </a:r>
            <a:r>
              <a:rPr lang="en-US" sz="2400" dirty="0" err="1"/>
              <a:t>và</a:t>
            </a:r>
            <a:r>
              <a:rPr lang="en-US" sz="2400" dirty="0"/>
              <a:t> </a:t>
            </a:r>
            <a:r>
              <a:rPr lang="en-US" sz="2400" dirty="0" err="1"/>
              <a:t>nghiền</a:t>
            </a:r>
            <a:r>
              <a:rPr lang="en-US" sz="2400" dirty="0"/>
              <a:t> </a:t>
            </a:r>
            <a:r>
              <a:rPr lang="en-US" sz="2400" dirty="0" err="1"/>
              <a:t>gián</a:t>
            </a:r>
            <a:r>
              <a:rPr lang="en-US" sz="2400" dirty="0"/>
              <a:t> </a:t>
            </a:r>
            <a:r>
              <a:rPr lang="en-US" sz="2400" dirty="0" err="1"/>
              <a:t>đoạn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86200" y="4612041"/>
                <a:ext cx="4082592" cy="1788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≥1,25</m:t>
                      </m:r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35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  <m:r>
                        <a:rPr lang="en-US" sz="2800" b="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𝑝h</m:t>
                          </m:r>
                        </m:den>
                      </m:f>
                    </m:oMath>
                  </m:oMathPara>
                </a14:m>
                <a:endParaRPr lang="en-US" sz="2800" b="0" dirty="0" smtClean="0">
                  <a:solidFill>
                    <a:srgbClr val="FF0066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sz="2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1,25</m:t>
                      </m:r>
                      <m:r>
                        <a:rPr lang="en-US" sz="2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40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𝑝h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4612041"/>
                <a:ext cx="4082592" cy="17887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580964" y="2971800"/>
                <a:ext cx="2236190" cy="9823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2800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22,8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e>
                          </m:rad>
                        </m:den>
                      </m:f>
                      <m:r>
                        <a:rPr lang="en-US" sz="2800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𝑝h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964" y="2971800"/>
                <a:ext cx="2236190" cy="9823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57244" y="6382615"/>
            <a:ext cx="702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 </a:t>
            </a:r>
            <a:r>
              <a:rPr lang="en-US" sz="2400" dirty="0" err="1" smtClean="0"/>
              <a:t>và</a:t>
            </a:r>
            <a:r>
              <a:rPr lang="en-US" sz="2400" dirty="0" smtClean="0"/>
              <a:t> D: </a:t>
            </a:r>
            <a:r>
              <a:rPr lang="en-US" sz="2400" dirty="0" err="1" smtClean="0"/>
              <a:t>bán</a:t>
            </a:r>
            <a:r>
              <a:rPr lang="en-US" sz="2400" dirty="0" smtClean="0"/>
              <a:t> </a:t>
            </a:r>
            <a:r>
              <a:rPr lang="en-US" sz="2400" dirty="0" err="1" smtClean="0"/>
              <a:t>kính</a:t>
            </a:r>
            <a:r>
              <a:rPr lang="en-US" sz="2400" dirty="0" smtClean="0"/>
              <a:t> </a:t>
            </a:r>
            <a:r>
              <a:rPr lang="en-US" sz="2400" dirty="0" err="1" smtClean="0"/>
              <a:t>và</a:t>
            </a:r>
            <a:r>
              <a:rPr lang="en-US" sz="2400" dirty="0" smtClean="0"/>
              <a:t> </a:t>
            </a: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kính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thùng</a:t>
            </a:r>
            <a:r>
              <a:rPr lang="en-US" sz="2400" dirty="0" smtClean="0"/>
              <a:t> </a:t>
            </a:r>
            <a:r>
              <a:rPr lang="en-US" sz="2400" dirty="0" err="1" smtClean="0"/>
              <a:t>nghiền</a:t>
            </a:r>
            <a:endParaRPr lang="en-US" sz="2400" dirty="0"/>
          </a:p>
        </p:txBody>
      </p:sp>
      <p:sp>
        <p:nvSpPr>
          <p:cNvPr id="1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2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578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 smtClean="0">
                <a:solidFill>
                  <a:srgbClr val="009900"/>
                </a:solidFill>
              </a:rPr>
              <a:t>Năng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suất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máy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nghiền</a:t>
            </a:r>
            <a:endParaRPr lang="en-US" sz="2800" b="1" dirty="0">
              <a:solidFill>
                <a:srgbClr val="0099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9313" y="1737084"/>
            <a:ext cx="38053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Máy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nghiền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thùng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ngắn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62200" y="2438400"/>
                <a:ext cx="3889013" cy="491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=0,785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KL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sz="3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2,6</m:t>
                          </m:r>
                        </m:sup>
                      </m:sSup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baseline="-250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00" y="2438400"/>
                <a:ext cx="3889013" cy="4910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219200" y="3505200"/>
                <a:ext cx="6306726" cy="16934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=6,45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Vtb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</m:rad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i="1">
                                  <a:solidFill>
                                    <a:srgbClr val="FF00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sz="3200" i="1">
                                      <a:solidFill>
                                        <a:srgbClr val="FF00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f>
                                    <m:fPr>
                                      <m:ctrlPr>
                                        <a:rPr lang="en-US" sz="3200" i="1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m:rPr>
                                          <m:sty m:val="p"/>
                                        </m:rPr>
                                        <a:rPr lang="en-US" sz="3200" i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M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3200" b="0" i="0" baseline="-25000" smtClean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b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sz="3200" i="0">
                                          <a:solidFill>
                                            <a:srgbClr val="FF00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V</m:t>
                                      </m:r>
                                    </m:den>
                                  </m:f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en-US" sz="3200" b="0" i="0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0,8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qK</m:t>
                      </m:r>
                      <m:r>
                        <a:rPr lang="en-US" sz="3200" b="0" i="0" baseline="3000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3200" baseline="-250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3505200"/>
                <a:ext cx="6306726" cy="169341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/>
          <p:cNvSpPr/>
          <p:nvPr/>
        </p:nvSpPr>
        <p:spPr>
          <a:xfrm>
            <a:off x="195172" y="2971800"/>
            <a:ext cx="515025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Máy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nghiền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thùng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dài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>
                <a:solidFill>
                  <a:srgbClr val="0000FF"/>
                </a:solidFill>
              </a:rPr>
              <a:t>nhiều</a:t>
            </a:r>
            <a:r>
              <a:rPr lang="en-US" sz="2800" dirty="0">
                <a:solidFill>
                  <a:srgbClr val="0000FF"/>
                </a:solidFill>
              </a:rPr>
              <a:t> </a:t>
            </a:r>
            <a:r>
              <a:rPr lang="en-US" sz="2800" dirty="0" err="1">
                <a:solidFill>
                  <a:srgbClr val="0000FF"/>
                </a:solidFill>
              </a:rPr>
              <a:t>ngăn</a:t>
            </a:r>
            <a:endParaRPr lang="en-US" sz="28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2121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với</a:t>
            </a:r>
            <a:r>
              <a:rPr lang="en-US" sz="2400" dirty="0" smtClean="0"/>
              <a:t>: L-</a:t>
            </a:r>
            <a:r>
              <a:rPr lang="en-US" sz="2400" dirty="0" err="1" smtClean="0"/>
              <a:t>chiều</a:t>
            </a:r>
            <a:r>
              <a:rPr lang="en-US" sz="2400" dirty="0" smtClean="0"/>
              <a:t> </a:t>
            </a:r>
            <a:r>
              <a:rPr lang="en-US" sz="2400" dirty="0" err="1" smtClean="0"/>
              <a:t>dài</a:t>
            </a:r>
            <a:r>
              <a:rPr lang="en-US" sz="2400" dirty="0" smtClean="0"/>
              <a:t> </a:t>
            </a:r>
            <a:r>
              <a:rPr lang="en-US" sz="2400" dirty="0" err="1" smtClean="0"/>
              <a:t>thùng</a:t>
            </a:r>
            <a:r>
              <a:rPr lang="en-US" sz="2400" dirty="0" smtClean="0"/>
              <a:t> </a:t>
            </a:r>
            <a:r>
              <a:rPr lang="en-US" sz="2400" dirty="0" err="1" smtClean="0"/>
              <a:t>nghiền</a:t>
            </a:r>
            <a:r>
              <a:rPr lang="en-US" sz="2400" dirty="0" smtClean="0"/>
              <a:t>, D-</a:t>
            </a:r>
            <a:r>
              <a:rPr lang="en-US" sz="2400" dirty="0" err="1" smtClean="0"/>
              <a:t>đường</a:t>
            </a:r>
            <a:r>
              <a:rPr lang="en-US" sz="2400" dirty="0" smtClean="0"/>
              <a:t> </a:t>
            </a:r>
            <a:r>
              <a:rPr lang="en-US" sz="2400" dirty="0" err="1" smtClean="0"/>
              <a:t>kính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thùng</a:t>
            </a:r>
            <a:r>
              <a:rPr lang="en-US" sz="2400" dirty="0" smtClean="0"/>
              <a:t> </a:t>
            </a:r>
            <a:r>
              <a:rPr lang="en-US" sz="2400" dirty="0" err="1" smtClean="0"/>
              <a:t>nghiền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/>
              <a:t>V-</a:t>
            </a:r>
            <a:r>
              <a:rPr lang="en-US" sz="2400" dirty="0" err="1" smtClean="0"/>
              <a:t>thể</a:t>
            </a:r>
            <a:r>
              <a:rPr lang="en-US" sz="2400" dirty="0" smtClean="0"/>
              <a:t> </a:t>
            </a:r>
            <a:r>
              <a:rPr lang="en-US" sz="2400" dirty="0" err="1" smtClean="0"/>
              <a:t>tích</a:t>
            </a:r>
            <a:r>
              <a:rPr lang="en-US" sz="2400" dirty="0" smtClean="0"/>
              <a:t> </a:t>
            </a:r>
            <a:r>
              <a:rPr lang="en-US" sz="2400" dirty="0" err="1" smtClean="0"/>
              <a:t>trong</a:t>
            </a:r>
            <a:r>
              <a:rPr lang="en-US" sz="2400" dirty="0" smtClean="0"/>
              <a:t> </a:t>
            </a:r>
            <a:r>
              <a:rPr lang="en-US" sz="2400" dirty="0" err="1" smtClean="0"/>
              <a:t>thùng</a:t>
            </a:r>
            <a:r>
              <a:rPr lang="en-US" sz="2400" dirty="0" smtClean="0"/>
              <a:t> </a:t>
            </a:r>
            <a:r>
              <a:rPr lang="en-US" sz="2400" dirty="0" err="1" smtClean="0"/>
              <a:t>nghiền</a:t>
            </a:r>
            <a:r>
              <a:rPr lang="en-US" sz="2400" dirty="0" smtClean="0"/>
              <a:t>, K-</a:t>
            </a:r>
            <a:r>
              <a:rPr lang="en-US" sz="2400" dirty="0" err="1" smtClean="0"/>
              <a:t>hệ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thực</a:t>
            </a:r>
            <a:r>
              <a:rPr lang="en-US" sz="2400" dirty="0" smtClean="0"/>
              <a:t> </a:t>
            </a:r>
            <a:r>
              <a:rPr lang="en-US" sz="2400" dirty="0" err="1" smtClean="0"/>
              <a:t>nghiệm</a:t>
            </a:r>
            <a:r>
              <a:rPr lang="en-US" sz="2400" dirty="0" smtClean="0"/>
              <a:t> </a:t>
            </a:r>
            <a:r>
              <a:rPr lang="en-US" sz="2400" dirty="0" err="1" smtClean="0"/>
              <a:t>phụ</a:t>
            </a:r>
            <a:r>
              <a:rPr lang="en-US" sz="2400" dirty="0" smtClean="0"/>
              <a:t> </a:t>
            </a:r>
            <a:r>
              <a:rPr lang="en-US" sz="2400" dirty="0" err="1" smtClean="0"/>
              <a:t>thuộc</a:t>
            </a:r>
            <a:r>
              <a:rPr lang="en-US" sz="2400" dirty="0" smtClean="0"/>
              <a:t> </a:t>
            </a:r>
            <a:r>
              <a:rPr lang="en-US" sz="2400" dirty="0" err="1" smtClean="0"/>
              <a:t>vào</a:t>
            </a:r>
            <a:r>
              <a:rPr lang="en-US" sz="2400" dirty="0" smtClean="0"/>
              <a:t> </a:t>
            </a:r>
            <a:r>
              <a:rPr lang="en-US" sz="2400" dirty="0" err="1" smtClean="0"/>
              <a:t>kích</a:t>
            </a:r>
            <a:r>
              <a:rPr lang="en-US" sz="2400" dirty="0" smtClean="0"/>
              <a:t> </a:t>
            </a:r>
            <a:r>
              <a:rPr lang="en-US" sz="2400" dirty="0" err="1" smtClean="0"/>
              <a:t>thước</a:t>
            </a:r>
            <a:r>
              <a:rPr lang="en-US" sz="2400" dirty="0" smtClean="0"/>
              <a:t> </a:t>
            </a:r>
            <a:r>
              <a:rPr lang="en-US" sz="2400" dirty="0" err="1" smtClean="0"/>
              <a:t>vật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nghiền</a:t>
            </a:r>
            <a:r>
              <a:rPr lang="en-US" sz="2400" dirty="0" smtClean="0"/>
              <a:t>, K’-</a:t>
            </a:r>
            <a:r>
              <a:rPr lang="en-US" sz="2400" dirty="0" err="1" smtClean="0"/>
              <a:t>hệ</a:t>
            </a:r>
            <a:r>
              <a:rPr lang="en-US" sz="2400" dirty="0" smtClean="0"/>
              <a:t> </a:t>
            </a:r>
            <a:r>
              <a:rPr lang="en-US" sz="2400" dirty="0" err="1" smtClean="0"/>
              <a:t>số</a:t>
            </a:r>
            <a:r>
              <a:rPr lang="en-US" sz="2400" dirty="0" smtClean="0"/>
              <a:t> </a:t>
            </a:r>
            <a:r>
              <a:rPr lang="en-US" sz="2400" dirty="0" err="1" smtClean="0"/>
              <a:t>hiệu</a:t>
            </a:r>
            <a:r>
              <a:rPr lang="en-US" sz="2400" dirty="0" smtClean="0"/>
              <a:t> </a:t>
            </a:r>
            <a:r>
              <a:rPr lang="en-US" sz="2400" dirty="0" err="1" smtClean="0"/>
              <a:t>chỉnh</a:t>
            </a:r>
            <a:r>
              <a:rPr lang="en-US" sz="2400" dirty="0" smtClean="0"/>
              <a:t> </a:t>
            </a:r>
            <a:r>
              <a:rPr lang="en-US" sz="2400" dirty="0" err="1" smtClean="0"/>
              <a:t>độ</a:t>
            </a:r>
            <a:r>
              <a:rPr lang="en-US" sz="2400" dirty="0" smtClean="0"/>
              <a:t> </a:t>
            </a:r>
            <a:r>
              <a:rPr lang="en-US" sz="2400" dirty="0" err="1" smtClean="0"/>
              <a:t>mịn</a:t>
            </a:r>
            <a:r>
              <a:rPr lang="en-US" sz="2400" dirty="0" smtClean="0"/>
              <a:t>, M</a:t>
            </a:r>
            <a:r>
              <a:rPr lang="en-US" sz="2400" baseline="-25000" dirty="0" smtClean="0"/>
              <a:t>b</a:t>
            </a:r>
            <a:r>
              <a:rPr lang="en-US" sz="2400" dirty="0" smtClean="0"/>
              <a:t>-</a:t>
            </a:r>
            <a:r>
              <a:rPr lang="en-US" sz="2400" dirty="0" err="1" smtClean="0"/>
              <a:t>khối</a:t>
            </a:r>
            <a:r>
              <a:rPr lang="en-US" sz="2400" dirty="0" smtClean="0"/>
              <a:t> </a:t>
            </a:r>
            <a:r>
              <a:rPr lang="en-US" sz="2400" dirty="0" err="1" smtClean="0"/>
              <a:t>lượng</a:t>
            </a:r>
            <a:r>
              <a:rPr lang="en-US" sz="2400" dirty="0" smtClean="0"/>
              <a:t> bi </a:t>
            </a:r>
            <a:r>
              <a:rPr lang="en-US" sz="2400" dirty="0" err="1" smtClean="0"/>
              <a:t>nghiền</a:t>
            </a:r>
            <a:r>
              <a:rPr lang="en-US" sz="2400" dirty="0" smtClean="0"/>
              <a:t>, q-</a:t>
            </a:r>
            <a:r>
              <a:rPr lang="en-US" sz="2400" dirty="0" err="1" smtClean="0"/>
              <a:t>năng</a:t>
            </a:r>
            <a:r>
              <a:rPr lang="en-US" sz="2400" dirty="0" smtClean="0"/>
              <a:t> </a:t>
            </a:r>
            <a:r>
              <a:rPr lang="en-US" sz="2400" dirty="0" err="1" smtClean="0"/>
              <a:t>suất</a:t>
            </a:r>
            <a:r>
              <a:rPr lang="en-US" sz="2400" dirty="0" smtClean="0"/>
              <a:t> </a:t>
            </a:r>
            <a:r>
              <a:rPr lang="en-US" sz="2400" dirty="0" err="1" smtClean="0"/>
              <a:t>riêng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máy</a:t>
            </a:r>
            <a:r>
              <a:rPr lang="en-US" sz="2400" dirty="0" smtClean="0"/>
              <a:t> </a:t>
            </a:r>
            <a:r>
              <a:rPr lang="en-US" sz="2400" dirty="0" err="1" smtClean="0"/>
              <a:t>nghiền</a:t>
            </a:r>
            <a:r>
              <a:rPr lang="en-US" sz="2400" dirty="0"/>
              <a:t>.</a:t>
            </a:r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6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" t="27500" r="1250" b="23750"/>
          <a:stretch/>
        </p:blipFill>
        <p:spPr>
          <a:xfrm>
            <a:off x="137869" y="2413901"/>
            <a:ext cx="9006131" cy="3377299"/>
          </a:xfrm>
          <a:prstGeom prst="rect">
            <a:avLst/>
          </a:prstGeom>
        </p:spPr>
      </p:pic>
      <p:sp>
        <p:nvSpPr>
          <p:cNvPr id="5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929" y="6344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305580"/>
            <a:ext cx="578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 smtClean="0">
                <a:solidFill>
                  <a:srgbClr val="009900"/>
                </a:solidFill>
              </a:rPr>
              <a:t>Năng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suất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máy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nghiền</a:t>
            </a:r>
            <a:endParaRPr lang="en-US" sz="2800" b="1" dirty="0">
              <a:solidFill>
                <a:srgbClr val="009900"/>
              </a:solidFill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29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93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14.1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Khái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niệm</a:t>
            </a:r>
            <a:endParaRPr lang="en-US" sz="3600" dirty="0">
              <a:solidFill>
                <a:srgbClr val="FF006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" t="21250" b="16250"/>
          <a:stretch/>
        </p:blipFill>
        <p:spPr>
          <a:xfrm>
            <a:off x="76200" y="1371600"/>
            <a:ext cx="9027160" cy="426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09600"/>
            <a:ext cx="4764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00FF"/>
                </a:solidFill>
              </a:rPr>
              <a:t>Phân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loại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quá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trình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nghiền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57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" t="15001" b="11249"/>
          <a:stretch/>
        </p:blipFill>
        <p:spPr>
          <a:xfrm>
            <a:off x="68882" y="1600200"/>
            <a:ext cx="9075118" cy="5181600"/>
          </a:xfrm>
          <a:prstGeom prst="rect">
            <a:avLst/>
          </a:prstGeom>
        </p:spPr>
      </p:pic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66800"/>
            <a:ext cx="578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 smtClean="0">
                <a:solidFill>
                  <a:srgbClr val="009900"/>
                </a:solidFill>
              </a:rPr>
              <a:t>Năng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suất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máy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nghiền</a:t>
            </a:r>
            <a:endParaRPr lang="en-US" sz="2800" b="1" dirty="0">
              <a:solidFill>
                <a:srgbClr val="009900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30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9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12500" r="2187" b="18750"/>
          <a:stretch/>
        </p:blipFill>
        <p:spPr>
          <a:xfrm>
            <a:off x="381000" y="1828800"/>
            <a:ext cx="8418022" cy="4724400"/>
          </a:xfrm>
          <a:prstGeom prst="rect">
            <a:avLst/>
          </a:prstGeom>
        </p:spPr>
      </p:pic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578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 smtClean="0">
                <a:solidFill>
                  <a:srgbClr val="009900"/>
                </a:solidFill>
              </a:rPr>
              <a:t>Năng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suất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máy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nghiền</a:t>
            </a:r>
            <a:endParaRPr lang="en-US" sz="2800" b="1" dirty="0">
              <a:solidFill>
                <a:srgbClr val="009900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31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87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578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 smtClean="0">
                <a:solidFill>
                  <a:srgbClr val="009900"/>
                </a:solidFill>
              </a:rPr>
              <a:t>Năng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suất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máy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nghiền</a:t>
            </a:r>
            <a:endParaRPr lang="en-US" sz="2800" b="1" dirty="0">
              <a:solidFill>
                <a:srgbClr val="0099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9313" y="1737084"/>
            <a:ext cx="32063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Khối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</a:rPr>
              <a:t> bi </a:t>
            </a:r>
            <a:r>
              <a:rPr lang="en-US" sz="2800" dirty="0" err="1" smtClean="0">
                <a:solidFill>
                  <a:srgbClr val="0000FF"/>
                </a:solidFill>
              </a:rPr>
              <a:t>nghiền</a:t>
            </a:r>
            <a:endParaRPr lang="en-US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94254" y="2326686"/>
                <a:ext cx="2260619" cy="4810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en-US" sz="3200" b="0" i="0" baseline="-2500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</m:t>
                      </m:r>
                      <m:r>
                        <m:rPr>
                          <m:sty m:val="p"/>
                        </m:rPr>
                        <a:rPr lang="en-US" sz="3200" b="0" i="0" baseline="-2500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b</m:t>
                      </m:r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  <a:sym typeface="Symbol" panose="05050102010706020507" pitchFamily="18" charset="2"/>
                        </a:rPr>
                        <m:t></m:t>
                      </m:r>
                    </m:oMath>
                  </m:oMathPara>
                </a14:m>
                <a:endParaRPr lang="en-US" sz="3200" baseline="-250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254" y="2326686"/>
                <a:ext cx="2260619" cy="481094"/>
              </a:xfrm>
              <a:prstGeom prst="rect">
                <a:avLst/>
              </a:prstGeom>
              <a:blipFill rotWithShape="0">
                <a:blip r:embed="rId2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048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/>
              <a:t>với</a:t>
            </a:r>
            <a:r>
              <a:rPr lang="en-US" sz="2400" dirty="0" smtClean="0"/>
              <a:t>: </a:t>
            </a:r>
            <a:r>
              <a:rPr lang="en-US" sz="2400" dirty="0" smtClean="0">
                <a:sym typeface="Symbol" panose="05050102010706020507" pitchFamily="18" charset="2"/>
              </a:rPr>
              <a:t></a:t>
            </a:r>
            <a:r>
              <a:rPr lang="en-US" sz="2400" baseline="-25000" dirty="0" smtClean="0">
                <a:sym typeface="Symbol" panose="05050102010706020507" pitchFamily="18" charset="2"/>
              </a:rPr>
              <a:t>b</a:t>
            </a:r>
            <a:r>
              <a:rPr lang="en-US" sz="2400" dirty="0" smtClean="0"/>
              <a:t>-</a:t>
            </a:r>
            <a:r>
              <a:rPr lang="en-US" sz="2400" dirty="0" err="1" smtClean="0"/>
              <a:t>khối</a:t>
            </a:r>
            <a:r>
              <a:rPr lang="en-US" sz="2400" dirty="0" smtClean="0"/>
              <a:t> </a:t>
            </a:r>
            <a:r>
              <a:rPr lang="en-US" sz="2400" dirty="0" err="1" smtClean="0"/>
              <a:t>lượng</a:t>
            </a:r>
            <a:r>
              <a:rPr lang="en-US" sz="2400" dirty="0" smtClean="0"/>
              <a:t> </a:t>
            </a:r>
            <a:r>
              <a:rPr lang="en-US" sz="2400" dirty="0" err="1" smtClean="0"/>
              <a:t>riêng</a:t>
            </a:r>
            <a:r>
              <a:rPr lang="en-US" sz="2400" dirty="0" smtClean="0"/>
              <a:t> </a:t>
            </a:r>
            <a:r>
              <a:rPr lang="en-US" sz="2400" dirty="0" err="1" smtClean="0"/>
              <a:t>của</a:t>
            </a:r>
            <a:r>
              <a:rPr lang="en-US" sz="2400" dirty="0" smtClean="0"/>
              <a:t> </a:t>
            </a:r>
            <a:r>
              <a:rPr lang="en-US" sz="2400" dirty="0" err="1" smtClean="0"/>
              <a:t>vật</a:t>
            </a:r>
            <a:r>
              <a:rPr lang="en-US" sz="2400" dirty="0" smtClean="0"/>
              <a:t> </a:t>
            </a:r>
            <a:r>
              <a:rPr lang="en-US" sz="2400" dirty="0" err="1" smtClean="0"/>
              <a:t>liệu</a:t>
            </a:r>
            <a:r>
              <a:rPr lang="en-US" sz="2400" dirty="0" smtClean="0"/>
              <a:t> </a:t>
            </a:r>
            <a:r>
              <a:rPr lang="en-US" sz="2400" dirty="0" err="1" smtClean="0"/>
              <a:t>chế</a:t>
            </a:r>
            <a:r>
              <a:rPr lang="en-US" sz="2400" dirty="0" smtClean="0"/>
              <a:t> </a:t>
            </a:r>
            <a:r>
              <a:rPr lang="en-US" sz="2400" dirty="0" err="1" smtClean="0"/>
              <a:t>tạo</a:t>
            </a:r>
            <a:r>
              <a:rPr lang="en-US" sz="2400" dirty="0" smtClean="0"/>
              <a:t> bi </a:t>
            </a:r>
            <a:r>
              <a:rPr lang="en-US" sz="2400" dirty="0" err="1" smtClean="0"/>
              <a:t>nghiền</a:t>
            </a:r>
            <a:r>
              <a:rPr lang="en-US" sz="2400" dirty="0"/>
              <a:t>;</a:t>
            </a:r>
            <a:r>
              <a:rPr lang="en-US" sz="2400" dirty="0" smtClean="0"/>
              <a:t> </a:t>
            </a:r>
            <a:r>
              <a:rPr lang="en-US" sz="2400" dirty="0" smtClean="0">
                <a:sym typeface="Symbol" panose="05050102010706020507" pitchFamily="18" charset="2"/>
              </a:rPr>
              <a:t></a:t>
            </a:r>
            <a:r>
              <a:rPr lang="en-US" sz="2400" dirty="0" smtClean="0"/>
              <a:t>-</a:t>
            </a:r>
            <a:r>
              <a:rPr lang="en-US" sz="2400" dirty="0" err="1" smtClean="0"/>
              <a:t>hệ</a:t>
            </a:r>
            <a:r>
              <a:rPr lang="en-US" sz="2400" dirty="0" smtClean="0"/>
              <a:t> </a:t>
            </a:r>
            <a:r>
              <a:rPr lang="en-US" sz="2400" dirty="0" err="1" smtClean="0"/>
              <a:t>sỗ</a:t>
            </a:r>
            <a:r>
              <a:rPr lang="en-US" sz="2400" dirty="0" smtClean="0"/>
              <a:t> </a:t>
            </a:r>
            <a:r>
              <a:rPr lang="en-US" sz="2400" dirty="0" err="1" smtClean="0"/>
              <a:t>rỗng</a:t>
            </a:r>
            <a:r>
              <a:rPr lang="en-US" sz="2400" dirty="0" smtClean="0"/>
              <a:t>, </a:t>
            </a:r>
            <a:br>
              <a:rPr lang="en-US" sz="2400" dirty="0" smtClean="0"/>
            </a:br>
            <a:r>
              <a:rPr lang="en-US" sz="2400" dirty="0" smtClean="0">
                <a:sym typeface="Symbol" panose="05050102010706020507" pitchFamily="18" charset="2"/>
              </a:rPr>
              <a:t> = 0,62÷0,85; -</a:t>
            </a:r>
            <a:r>
              <a:rPr lang="en-US" sz="2400" dirty="0" err="1" smtClean="0">
                <a:sym typeface="Symbol" panose="05050102010706020507" pitchFamily="18" charset="2"/>
              </a:rPr>
              <a:t>hệ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số</a:t>
            </a:r>
            <a:r>
              <a:rPr lang="en-US" sz="2400" dirty="0" smtClean="0"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ym typeface="Symbol" panose="05050102010706020507" pitchFamily="18" charset="2"/>
              </a:rPr>
              <a:t>chứa</a:t>
            </a:r>
            <a:r>
              <a:rPr lang="en-US" sz="2400" dirty="0" smtClean="0">
                <a:sym typeface="Symbol" panose="05050102010706020507" pitchFamily="18" charset="2"/>
              </a:rPr>
              <a:t>.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881359"/>
              </p:ext>
            </p:extLst>
          </p:nvPr>
        </p:nvGraphicFramePr>
        <p:xfrm>
          <a:off x="1447800" y="4191000"/>
          <a:ext cx="6096000" cy="1828800"/>
        </p:xfrm>
        <a:graphic>
          <a:graphicData uri="http://schemas.openxmlformats.org/drawingml/2006/table">
            <a:tbl>
              <a:tblPr firstRow="1" bandRow="1"/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err="1" smtClean="0"/>
                        <a:t>Loại</a:t>
                      </a:r>
                      <a:r>
                        <a:rPr lang="en-US" sz="2400" b="1" baseline="0" dirty="0" smtClean="0"/>
                        <a:t> bi </a:t>
                      </a:r>
                      <a:r>
                        <a:rPr lang="en-US" sz="2400" b="1" baseline="0" dirty="0" err="1" smtClean="0"/>
                        <a:t>và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h</a:t>
                      </a:r>
                      <a:r>
                        <a:rPr lang="en-US" sz="2400" b="1" dirty="0" err="1" smtClean="0"/>
                        <a:t>ình</a:t>
                      </a:r>
                      <a:r>
                        <a:rPr lang="en-US" sz="2400" b="1" baseline="0" dirty="0" smtClean="0"/>
                        <a:t> </a:t>
                      </a:r>
                      <a:r>
                        <a:rPr lang="en-US" sz="2400" b="1" baseline="0" dirty="0" err="1" smtClean="0"/>
                        <a:t>dạng</a:t>
                      </a:r>
                      <a:endParaRPr lang="en-US" sz="24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ym typeface="Symbol" panose="05050102010706020507" pitchFamily="18" charset="2"/>
                        </a:rPr>
                        <a:t></a:t>
                      </a:r>
                      <a:endParaRPr lang="en-US" sz="24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Thép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cầu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0,25÷0,33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Thép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hình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trụ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0,25÷0,33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Sứ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0,3÷0,4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32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5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62" t="1251" r="2187" b="59999"/>
          <a:stretch/>
        </p:blipFill>
        <p:spPr>
          <a:xfrm>
            <a:off x="685800" y="4417367"/>
            <a:ext cx="7620000" cy="2362200"/>
          </a:xfrm>
          <a:prstGeom prst="rect">
            <a:avLst/>
          </a:prstGeom>
        </p:spPr>
      </p:pic>
      <p:sp>
        <p:nvSpPr>
          <p:cNvPr id="3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14.4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Máy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29" y="558225"/>
            <a:ext cx="3355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6600"/>
                </a:solidFill>
              </a:rPr>
              <a:t>b) </a:t>
            </a:r>
            <a:r>
              <a:rPr lang="en-US" sz="3200" b="1" dirty="0" err="1" smtClean="0">
                <a:solidFill>
                  <a:srgbClr val="FF6600"/>
                </a:solidFill>
              </a:rPr>
              <a:t>Máy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nghiền</a:t>
            </a:r>
            <a:r>
              <a:rPr lang="en-US" sz="3200" b="1" dirty="0" smtClean="0">
                <a:solidFill>
                  <a:srgbClr val="FF6600"/>
                </a:solidFill>
              </a:rPr>
              <a:t> </a:t>
            </a:r>
            <a:r>
              <a:rPr lang="en-US" sz="3200" b="1" dirty="0" err="1" smtClean="0">
                <a:solidFill>
                  <a:srgbClr val="FF6600"/>
                </a:solidFill>
              </a:rPr>
              <a:t>mịn</a:t>
            </a:r>
            <a:endParaRPr lang="en-US" sz="3200" b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0"/>
            <a:ext cx="57564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 smtClean="0">
                <a:solidFill>
                  <a:srgbClr val="009900"/>
                </a:solidFill>
              </a:rPr>
              <a:t>Công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suất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máy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nghiền</a:t>
            </a:r>
            <a:endParaRPr lang="en-US" sz="2800" b="1" dirty="0">
              <a:solidFill>
                <a:srgbClr val="0099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1676400"/>
            <a:ext cx="906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 smtClean="0">
                <a:solidFill>
                  <a:srgbClr val="0000FF"/>
                </a:solidFill>
              </a:rPr>
              <a:t>Bao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gồm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để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nghiền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và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để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thắng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lực</a:t>
            </a:r>
            <a:r>
              <a:rPr lang="en-US" sz="2800" dirty="0" smtClean="0">
                <a:solidFill>
                  <a:srgbClr val="0000FF"/>
                </a:solidFill>
              </a:rPr>
              <a:t> ma </a:t>
            </a:r>
            <a:r>
              <a:rPr lang="en-US" sz="2800" dirty="0" err="1" smtClean="0">
                <a:solidFill>
                  <a:srgbClr val="0000FF"/>
                </a:solidFill>
              </a:rPr>
              <a:t>sát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trong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các</a:t>
            </a:r>
            <a:r>
              <a:rPr lang="en-US" sz="2800" dirty="0" smtClean="0">
                <a:solidFill>
                  <a:srgbClr val="0000FF"/>
                </a:solidFill>
              </a:rPr>
              <a:t> ổ </a:t>
            </a:r>
            <a:r>
              <a:rPr lang="en-US" sz="2800" dirty="0" err="1" smtClean="0">
                <a:solidFill>
                  <a:srgbClr val="0000FF"/>
                </a:solidFill>
              </a:rPr>
              <a:t>đỡ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được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xác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định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bằng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thực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nghiệm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theo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Levenson</a:t>
            </a:r>
            <a:r>
              <a:rPr lang="en-US" sz="2800" dirty="0" smtClean="0">
                <a:solidFill>
                  <a:srgbClr val="0000FF"/>
                </a:solidFill>
              </a:rPr>
              <a:t> L.B.</a:t>
            </a:r>
            <a:endParaRPr lang="en-US" sz="28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78224" y="2729271"/>
                <a:ext cx="2917273" cy="5473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=0,736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CG</m:t>
                      </m:r>
                      <m:rad>
                        <m:radPr>
                          <m:degHide m:val="on"/>
                          <m:ctrlPr>
                            <a:rPr lang="en-US" sz="3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b="0" i="1" smtClean="0">
                              <a:solidFill>
                                <a:srgbClr val="FF0066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rad>
                    </m:oMath>
                  </m:oMathPara>
                </a14:m>
                <a:endParaRPr lang="en-US" sz="3200" baseline="-25000" dirty="0">
                  <a:solidFill>
                    <a:srgbClr val="FF0066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224" y="2729271"/>
                <a:ext cx="2917273" cy="5473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0" y="345013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>
                <a:solidFill>
                  <a:srgbClr val="0000FF"/>
                </a:solidFill>
              </a:rPr>
              <a:t>với</a:t>
            </a:r>
            <a:r>
              <a:rPr lang="en-US" sz="2400" dirty="0" smtClean="0">
                <a:solidFill>
                  <a:srgbClr val="0000FF"/>
                </a:solidFill>
              </a:rPr>
              <a:t>: C-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hệ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số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thực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nghiệm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phụ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thuộc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vào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loại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smtClean="0">
                <a:solidFill>
                  <a:srgbClr val="0000FF"/>
                </a:solidFill>
              </a:rPr>
              <a:t>bi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hệ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số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chứa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đầy</a:t>
            </a:r>
            <a:r>
              <a:rPr lang="en-US" sz="2400" dirty="0" smtClean="0">
                <a:solidFill>
                  <a:srgbClr val="0000FF"/>
                </a:solidFill>
              </a:rPr>
              <a:t>; 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G-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khối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lượng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và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bi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trong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thùng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; D-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đường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kính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thùng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33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187" t="1250" r="4062" b="3750"/>
          <a:stretch/>
        </p:blipFill>
        <p:spPr>
          <a:xfrm>
            <a:off x="1295400" y="510987"/>
            <a:ext cx="7010400" cy="6342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3447" y="0"/>
            <a:ext cx="77115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00FF"/>
                </a:solidFill>
              </a:rPr>
              <a:t>Máy</a:t>
            </a:r>
            <a:r>
              <a:rPr lang="en-US" sz="2800" b="1" dirty="0" smtClean="0">
                <a:solidFill>
                  <a:srgbClr val="0000FF"/>
                </a:solidFill>
              </a:rPr>
              <a:t> </a:t>
            </a:r>
            <a:r>
              <a:rPr lang="en-US" sz="28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800" b="1" dirty="0" smtClean="0">
                <a:solidFill>
                  <a:srgbClr val="0000FF"/>
                </a:solidFill>
              </a:rPr>
              <a:t> bi: </a:t>
            </a:r>
            <a:r>
              <a:rPr lang="en-US" sz="2800" b="1" dirty="0" err="1" smtClean="0">
                <a:solidFill>
                  <a:srgbClr val="009900"/>
                </a:solidFill>
              </a:rPr>
              <a:t>Công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suất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và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năng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suất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máy</a:t>
            </a:r>
            <a:r>
              <a:rPr lang="en-US" sz="2800" b="1" dirty="0" smtClean="0">
                <a:solidFill>
                  <a:srgbClr val="009900"/>
                </a:solidFill>
              </a:rPr>
              <a:t> </a:t>
            </a:r>
            <a:r>
              <a:rPr lang="en-US" sz="2800" b="1" dirty="0" err="1" smtClean="0">
                <a:solidFill>
                  <a:srgbClr val="009900"/>
                </a:solidFill>
              </a:rPr>
              <a:t>nghiền</a:t>
            </a:r>
            <a:endParaRPr lang="en-US" sz="2800" b="1" dirty="0">
              <a:solidFill>
                <a:srgbClr val="009900"/>
              </a:solidFill>
            </a:endParaRPr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25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14.5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Các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trình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7526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</a:rPr>
              <a:t>a) Chu </a:t>
            </a:r>
            <a:r>
              <a:rPr lang="en-US" sz="3200" b="1" dirty="0" err="1" smtClean="0">
                <a:solidFill>
                  <a:srgbClr val="0000FF"/>
                </a:solidFill>
              </a:rPr>
              <a:t>trình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hở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133600"/>
            <a:ext cx="3552825" cy="4362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8813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>
                <a:solidFill>
                  <a:srgbClr val="0000FF"/>
                </a:solidFill>
              </a:rPr>
              <a:t>Tùy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tính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chất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kích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thước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độ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cứng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tính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kết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dính</a:t>
            </a:r>
            <a:r>
              <a:rPr lang="en-US" sz="2400" dirty="0" smtClean="0">
                <a:solidFill>
                  <a:srgbClr val="0000FF"/>
                </a:solidFill>
              </a:rPr>
              <a:t>;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yêu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cầu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công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nghệ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của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sản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sau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cỡ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hạt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mức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đồng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đều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năng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suất</a:t>
            </a:r>
            <a:r>
              <a:rPr lang="en-US" sz="2400" dirty="0" smtClean="0">
                <a:solidFill>
                  <a:srgbClr val="0000FF"/>
                </a:solidFill>
              </a:rPr>
              <a:t>, chi </a:t>
            </a:r>
            <a:r>
              <a:rPr lang="en-US" sz="2400" dirty="0" err="1" smtClean="0">
                <a:solidFill>
                  <a:srgbClr val="0000FF"/>
                </a:solidFill>
              </a:rPr>
              <a:t>phí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năng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lượng</a:t>
            </a:r>
            <a:r>
              <a:rPr lang="en-US" sz="2400" dirty="0" smtClean="0">
                <a:solidFill>
                  <a:srgbClr val="0000FF"/>
                </a:solidFill>
              </a:rPr>
              <a:t>,…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chọn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chu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trình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  <a:sym typeface="Symbol" panose="05050102010706020507" pitchFamily="18" charset="2"/>
              </a:rPr>
              <a:t>.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65" y="2376589"/>
            <a:ext cx="49440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>
                <a:solidFill>
                  <a:srgbClr val="0000FF"/>
                </a:solidFill>
              </a:rPr>
              <a:t>Nguyên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gồm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nhiều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cỡ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khác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nhau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đưa</a:t>
            </a:r>
            <a:r>
              <a:rPr lang="en-US" sz="2400" dirty="0" smtClean="0">
                <a:solidFill>
                  <a:srgbClr val="0000FF"/>
                </a:solidFill>
              </a:rPr>
              <a:t> qua </a:t>
            </a:r>
            <a:r>
              <a:rPr lang="en-US" sz="2400" dirty="0" err="1" smtClean="0">
                <a:solidFill>
                  <a:srgbClr val="0000FF"/>
                </a:solidFill>
              </a:rPr>
              <a:t>sàng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phân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loại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nguyên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đồng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đều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nhằm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tăng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suất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Sản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sau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không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cần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phân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loại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nữa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nên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mức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đồng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đều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không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cao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nhưng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ít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tốn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năng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lượng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400" dirty="0" err="1" smtClean="0">
                <a:solidFill>
                  <a:srgbClr val="0000FF"/>
                </a:solidFill>
              </a:rPr>
              <a:t>Loại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máy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nón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má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đập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9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14.5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Các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trình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096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</a:rPr>
              <a:t>b) Chu </a:t>
            </a:r>
            <a:r>
              <a:rPr lang="en-US" sz="3200" b="1" dirty="0" err="1" smtClean="0">
                <a:solidFill>
                  <a:srgbClr val="0000FF"/>
                </a:solidFill>
              </a:rPr>
              <a:t>trình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kín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6" y="1219200"/>
            <a:ext cx="37227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>
                <a:solidFill>
                  <a:srgbClr val="0000FF"/>
                </a:solidFill>
              </a:rPr>
              <a:t>Nguyên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trực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tiếp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vào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máy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Sản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sau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đưa</a:t>
            </a:r>
            <a:r>
              <a:rPr lang="en-US" sz="2400" dirty="0" smtClean="0">
                <a:solidFill>
                  <a:srgbClr val="0000FF"/>
                </a:solidFill>
              </a:rPr>
              <a:t> qua </a:t>
            </a:r>
            <a:r>
              <a:rPr lang="en-US" sz="2400" dirty="0" err="1" smtClean="0">
                <a:solidFill>
                  <a:srgbClr val="0000FF"/>
                </a:solidFill>
              </a:rPr>
              <a:t>thiết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bị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phân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loại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như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máy</a:t>
            </a:r>
            <a:r>
              <a:rPr lang="en-US" sz="2400" dirty="0" smtClean="0">
                <a:solidFill>
                  <a:srgbClr val="0000FF"/>
                </a:solidFill>
              </a:rPr>
              <a:t> sang, </a:t>
            </a:r>
            <a:r>
              <a:rPr lang="en-US" sz="2400" dirty="0" err="1" smtClean="0">
                <a:solidFill>
                  <a:srgbClr val="0000FF"/>
                </a:solidFill>
              </a:rPr>
              <a:t>máy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rây</a:t>
            </a:r>
            <a:r>
              <a:rPr lang="en-US" sz="2400" dirty="0" smtClean="0">
                <a:solidFill>
                  <a:srgbClr val="0000FF"/>
                </a:solidFill>
              </a:rPr>
              <a:t>,… </a:t>
            </a: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Loại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máy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nghiền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nón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để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sản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mịn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trung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bình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thô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Phần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thô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đưa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hoàn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lưu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phần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mịn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trung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bình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tiếp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bằng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cácmáy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bi.</a:t>
            </a:r>
          </a:p>
        </p:txBody>
      </p:sp>
      <p:sp>
        <p:nvSpPr>
          <p:cNvPr id="8" name="Rectangle 7"/>
          <p:cNvSpPr/>
          <p:nvPr/>
        </p:nvSpPr>
        <p:spPr>
          <a:xfrm>
            <a:off x="8966" y="5657671"/>
            <a:ext cx="91350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>
                <a:solidFill>
                  <a:srgbClr val="0000FF"/>
                </a:solidFill>
              </a:rPr>
              <a:t>Ưu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điểm</a:t>
            </a:r>
            <a:r>
              <a:rPr lang="en-US" sz="2400" b="1" dirty="0">
                <a:solidFill>
                  <a:srgbClr val="0000FF"/>
                </a:solidFill>
              </a:rPr>
              <a:t>: </a:t>
            </a:r>
            <a:r>
              <a:rPr lang="en-US" sz="2400" dirty="0" err="1">
                <a:solidFill>
                  <a:srgbClr val="0000FF"/>
                </a:solidFill>
              </a:rPr>
              <a:t>sản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phẩm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mịn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siêu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mịn</a:t>
            </a:r>
            <a:r>
              <a:rPr lang="en-US" sz="2400" dirty="0">
                <a:solidFill>
                  <a:srgbClr val="0000FF"/>
                </a:solidFill>
              </a:rPr>
              <a:t>. </a:t>
            </a:r>
            <a:r>
              <a:rPr lang="en-US" sz="2400" dirty="0" err="1">
                <a:solidFill>
                  <a:srgbClr val="0000FF"/>
                </a:solidFill>
              </a:rPr>
              <a:t>Năng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lượng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ít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hơn</a:t>
            </a:r>
            <a:r>
              <a:rPr lang="en-US" sz="2400" dirty="0">
                <a:solidFill>
                  <a:srgbClr val="0000FF"/>
                </a:solidFill>
              </a:rPr>
              <a:t> 25% so </a:t>
            </a:r>
            <a:r>
              <a:rPr lang="en-US" sz="2400" dirty="0" err="1">
                <a:solidFill>
                  <a:srgbClr val="0000FF"/>
                </a:solidFill>
              </a:rPr>
              <a:t>với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chu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trình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hở</a:t>
            </a:r>
            <a:r>
              <a:rPr lang="en-US" sz="2400" dirty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400" b="1" dirty="0" err="1">
                <a:solidFill>
                  <a:srgbClr val="0000FF"/>
                </a:solidFill>
              </a:rPr>
              <a:t>Nhược</a:t>
            </a:r>
            <a:r>
              <a:rPr lang="en-US" sz="2400" b="1" dirty="0">
                <a:solidFill>
                  <a:srgbClr val="0000FF"/>
                </a:solidFill>
              </a:rPr>
              <a:t> </a:t>
            </a:r>
            <a:r>
              <a:rPr lang="en-US" sz="2400" b="1" dirty="0" err="1">
                <a:solidFill>
                  <a:srgbClr val="0000FF"/>
                </a:solidFill>
              </a:rPr>
              <a:t>điểm</a:t>
            </a:r>
            <a:r>
              <a:rPr lang="en-US" sz="2400" b="1" dirty="0">
                <a:solidFill>
                  <a:srgbClr val="0000FF"/>
                </a:solidFill>
              </a:rPr>
              <a:t>: </a:t>
            </a:r>
            <a:r>
              <a:rPr lang="en-US" sz="2400" dirty="0" err="1">
                <a:solidFill>
                  <a:srgbClr val="0000FF"/>
                </a:solidFill>
              </a:rPr>
              <a:t>tốn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năng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lượng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cho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vận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chuyển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và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phân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loại</a:t>
            </a:r>
            <a:r>
              <a:rPr lang="en-US" sz="2400" dirty="0">
                <a:solidFill>
                  <a:srgbClr val="0000FF"/>
                </a:solidFill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312" t="1250" r="4062"/>
          <a:stretch/>
        </p:blipFill>
        <p:spPr>
          <a:xfrm rot="-60000">
            <a:off x="3776185" y="685800"/>
            <a:ext cx="5338199" cy="4903694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5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14.5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Các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trình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62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</a:rPr>
              <a:t>c) Chu </a:t>
            </a:r>
            <a:r>
              <a:rPr lang="en-US" sz="3200" b="1" dirty="0" err="1" smtClean="0">
                <a:solidFill>
                  <a:srgbClr val="0000FF"/>
                </a:solidFill>
              </a:rPr>
              <a:t>trình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kép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966" y="1536680"/>
            <a:ext cx="45271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err="1" smtClean="0">
                <a:solidFill>
                  <a:srgbClr val="0000FF"/>
                </a:solidFill>
              </a:rPr>
              <a:t>Sản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hoàn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lưu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với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nhập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liệu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rồi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đưa</a:t>
            </a:r>
            <a:r>
              <a:rPr lang="en-US" sz="2400" dirty="0" smtClean="0">
                <a:solidFill>
                  <a:srgbClr val="0000FF"/>
                </a:solidFill>
              </a:rPr>
              <a:t> qua </a:t>
            </a:r>
            <a:r>
              <a:rPr lang="en-US" sz="2400" dirty="0" err="1" smtClean="0">
                <a:solidFill>
                  <a:srgbClr val="0000FF"/>
                </a:solidFill>
              </a:rPr>
              <a:t>thiết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bị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phân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loại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  <a:r>
              <a:rPr lang="en-US" sz="2400" dirty="0" err="1" smtClean="0">
                <a:solidFill>
                  <a:srgbClr val="0000FF"/>
                </a:solidFill>
              </a:rPr>
              <a:t>Sản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phẩm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đạt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yêu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cầu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kích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thước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lấy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ra</a:t>
            </a:r>
            <a:r>
              <a:rPr lang="en-US" sz="2400" dirty="0" smtClean="0">
                <a:solidFill>
                  <a:srgbClr val="0000FF"/>
                </a:solidFill>
              </a:rPr>
              <a:t>, </a:t>
            </a:r>
            <a:r>
              <a:rPr lang="en-US" sz="2400" dirty="0" err="1" smtClean="0">
                <a:solidFill>
                  <a:srgbClr val="0000FF"/>
                </a:solidFill>
              </a:rPr>
              <a:t>phần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hạt</a:t>
            </a:r>
            <a:r>
              <a:rPr lang="en-US" sz="2400" dirty="0" smtClean="0">
                <a:solidFill>
                  <a:srgbClr val="0000FF"/>
                </a:solidFill>
              </a:rPr>
              <a:t> to </a:t>
            </a:r>
            <a:r>
              <a:rPr lang="en-US" sz="2400" dirty="0" err="1" smtClean="0">
                <a:solidFill>
                  <a:srgbClr val="0000FF"/>
                </a:solidFill>
              </a:rPr>
              <a:t>thì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được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lại</a:t>
            </a:r>
            <a:r>
              <a:rPr lang="en-US" sz="2400" dirty="0" smtClean="0">
                <a:solidFill>
                  <a:srgbClr val="0000FF"/>
                </a:solidFill>
              </a:rPr>
              <a:t>. </a:t>
            </a: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Ứng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dụng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mức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độ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lớn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như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bột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  <a:p>
            <a:pPr algn="just"/>
            <a:r>
              <a:rPr lang="en-US" sz="2400" b="1" dirty="0" err="1" smtClean="0">
                <a:solidFill>
                  <a:srgbClr val="0000FF"/>
                </a:solidFill>
              </a:rPr>
              <a:t>Nhược</a:t>
            </a:r>
            <a:r>
              <a:rPr lang="en-US" sz="2400" b="1" dirty="0" smtClean="0">
                <a:solidFill>
                  <a:srgbClr val="0000FF"/>
                </a:solidFill>
              </a:rPr>
              <a:t> </a:t>
            </a:r>
            <a:r>
              <a:rPr lang="en-US" sz="2400" b="1" dirty="0" err="1" smtClean="0">
                <a:solidFill>
                  <a:srgbClr val="0000FF"/>
                </a:solidFill>
              </a:rPr>
              <a:t>điểm</a:t>
            </a:r>
            <a:r>
              <a:rPr lang="en-US" sz="2400" b="1" dirty="0" smtClean="0">
                <a:solidFill>
                  <a:srgbClr val="0000FF"/>
                </a:solidFill>
              </a:rPr>
              <a:t>: </a:t>
            </a:r>
            <a:r>
              <a:rPr lang="en-US" sz="2400" dirty="0" err="1" smtClean="0">
                <a:solidFill>
                  <a:srgbClr val="0000FF"/>
                </a:solidFill>
              </a:rPr>
              <a:t>tiêu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tốn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nhiều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năng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lượng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và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dùng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hai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máy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nghiền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nối</a:t>
            </a:r>
            <a:r>
              <a:rPr lang="en-US" sz="2400" dirty="0" smtClean="0">
                <a:solidFill>
                  <a:srgbClr val="0000FF"/>
                </a:solidFill>
              </a:rPr>
              <a:t> </a:t>
            </a:r>
            <a:r>
              <a:rPr lang="en-US" sz="2400" dirty="0" err="1" smtClean="0">
                <a:solidFill>
                  <a:srgbClr val="0000FF"/>
                </a:solidFill>
              </a:rPr>
              <a:t>tiếp</a:t>
            </a:r>
            <a:r>
              <a:rPr lang="en-US" sz="2400" dirty="0" smtClean="0">
                <a:solidFill>
                  <a:srgbClr val="0000FF"/>
                </a:solidFill>
              </a:rPr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141" y="1067834"/>
            <a:ext cx="4495800" cy="4400550"/>
          </a:xfrm>
          <a:prstGeom prst="rect">
            <a:avLst/>
          </a:prstGeom>
        </p:spPr>
      </p:pic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53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smtClean="0">
                <a:solidFill>
                  <a:srgbClr val="FF0066"/>
                </a:solidFill>
              </a:rPr>
              <a:t>14.5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Các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chu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trình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620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9900"/>
                </a:solidFill>
              </a:rPr>
              <a:t>So </a:t>
            </a:r>
            <a:r>
              <a:rPr lang="en-US" sz="3200" b="1" dirty="0" err="1" smtClean="0">
                <a:solidFill>
                  <a:srgbClr val="009900"/>
                </a:solidFill>
              </a:rPr>
              <a:t>sánh</a:t>
            </a:r>
            <a:r>
              <a:rPr lang="en-US" sz="3200" b="1" dirty="0" smtClean="0">
                <a:solidFill>
                  <a:srgbClr val="009900"/>
                </a:solidFill>
              </a:rPr>
              <a:t> qui </a:t>
            </a:r>
            <a:r>
              <a:rPr lang="en-US" sz="3200" b="1" dirty="0" err="1" smtClean="0">
                <a:solidFill>
                  <a:srgbClr val="009900"/>
                </a:solidFill>
              </a:rPr>
              <a:t>trình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nghiền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khô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và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nghiền</a:t>
            </a:r>
            <a:r>
              <a:rPr lang="en-US" sz="3200" b="1" dirty="0" smtClean="0">
                <a:solidFill>
                  <a:srgbClr val="009900"/>
                </a:solidFill>
              </a:rPr>
              <a:t> </a:t>
            </a:r>
            <a:r>
              <a:rPr lang="en-US" sz="3200" b="1" dirty="0" err="1" smtClean="0">
                <a:solidFill>
                  <a:srgbClr val="009900"/>
                </a:solidFill>
              </a:rPr>
              <a:t>ướt</a:t>
            </a:r>
            <a:endParaRPr lang="en-US" sz="3200" b="1" dirty="0" smtClean="0">
              <a:solidFill>
                <a:srgbClr val="0099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554817"/>
              </p:ext>
            </p:extLst>
          </p:nvPr>
        </p:nvGraphicFramePr>
        <p:xfrm>
          <a:off x="533400" y="1752600"/>
          <a:ext cx="8077200" cy="4206240"/>
        </p:xfrm>
        <a:graphic>
          <a:graphicData uri="http://schemas.openxmlformats.org/drawingml/2006/table">
            <a:tbl>
              <a:tblPr firstRow="1" bandRow="1"/>
              <a:tblGrid>
                <a:gridCol w="4038600"/>
                <a:gridCol w="4038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6600"/>
                          </a:solidFill>
                        </a:rPr>
                        <a:t>Qui </a:t>
                      </a:r>
                      <a:r>
                        <a:rPr lang="en-US" sz="2400" b="1" dirty="0" err="1" smtClean="0">
                          <a:solidFill>
                            <a:srgbClr val="FF6600"/>
                          </a:solidFill>
                        </a:rPr>
                        <a:t>trình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nghiền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khô</a:t>
                      </a:r>
                      <a:endParaRPr lang="en-US" sz="24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FF6600"/>
                          </a:solidFill>
                        </a:rPr>
                        <a:t>Qui </a:t>
                      </a:r>
                      <a:r>
                        <a:rPr lang="en-US" sz="2400" b="1" dirty="0" err="1" smtClean="0">
                          <a:solidFill>
                            <a:srgbClr val="FF6600"/>
                          </a:solidFill>
                        </a:rPr>
                        <a:t>trình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nghiền</a:t>
                      </a:r>
                      <a:r>
                        <a:rPr lang="en-US" sz="2400" b="1" baseline="0" dirty="0" smtClean="0">
                          <a:solidFill>
                            <a:srgbClr val="FF6600"/>
                          </a:solidFill>
                        </a:rPr>
                        <a:t> </a:t>
                      </a:r>
                      <a:r>
                        <a:rPr lang="en-US" sz="2400" b="1" baseline="0" dirty="0" err="1" smtClean="0">
                          <a:solidFill>
                            <a:srgbClr val="FF6600"/>
                          </a:solidFill>
                        </a:rPr>
                        <a:t>ướt</a:t>
                      </a:r>
                      <a:endParaRPr lang="en-US" sz="2400" b="1" dirty="0">
                        <a:solidFill>
                          <a:srgbClr val="FF66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Lượng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vật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liệu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bị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mài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mòn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khoảng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1/5 so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với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nghiền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ướt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Lượng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oxit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kim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loại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gây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bẩn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sản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phẩm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ít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Chi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phí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bảo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dưỡng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máy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hơn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  <a:endParaRPr 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400" dirty="0" err="1" smtClean="0">
                          <a:solidFill>
                            <a:srgbClr val="0000FF"/>
                          </a:solidFill>
                        </a:rPr>
                        <a:t>Lực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nghiền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khoảng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3/4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lực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nghiền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khô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Năng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lượng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chi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phí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phụ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ít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hơn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Ít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bụi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bẩn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và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ồn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ào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nên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điều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kiện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vận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hành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tốt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hơn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Vận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chuyển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sản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phẩm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bột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dễ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hơn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Cỡ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hạt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đồng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đều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hơn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  <a:p>
                      <a:pPr marL="342900" indent="-342900">
                        <a:buFont typeface="Wingdings" panose="05000000000000000000" pitchFamily="2" charset="2"/>
                        <a:buChar char="§"/>
                      </a:pP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Máy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nghiền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ít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bị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aseline="0" dirty="0" err="1" smtClean="0">
                          <a:solidFill>
                            <a:srgbClr val="0000FF"/>
                          </a:solidFill>
                        </a:rPr>
                        <a:t>nóng</a:t>
                      </a:r>
                      <a:r>
                        <a:rPr lang="en-US" sz="2400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48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14.1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Khái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niệm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09600"/>
            <a:ext cx="7960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0000FF"/>
                </a:solidFill>
              </a:rPr>
              <a:t>Phân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loại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quá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trình</a:t>
            </a:r>
            <a:r>
              <a:rPr lang="en-US" sz="3200" b="1" dirty="0" smtClean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nghiền</a:t>
            </a:r>
            <a:r>
              <a:rPr lang="en-US" sz="3200" b="1" dirty="0" smtClean="0">
                <a:solidFill>
                  <a:srgbClr val="0000FF"/>
                </a:solidFill>
              </a:rPr>
              <a:t>: </a:t>
            </a:r>
            <a:r>
              <a:rPr lang="en-US" sz="3200" dirty="0" err="1" smtClean="0">
                <a:solidFill>
                  <a:srgbClr val="0000FF"/>
                </a:solidFill>
              </a:rPr>
              <a:t>theo</a:t>
            </a:r>
            <a:r>
              <a:rPr lang="en-US" sz="3200" dirty="0" smtClean="0">
                <a:solidFill>
                  <a:srgbClr val="0000FF"/>
                </a:solidFill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</a:rPr>
              <a:t>tác</a:t>
            </a:r>
            <a:r>
              <a:rPr lang="en-US" sz="3200" dirty="0" smtClean="0">
                <a:solidFill>
                  <a:srgbClr val="0000FF"/>
                </a:solidFill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</a:rPr>
              <a:t>động</a:t>
            </a:r>
            <a:r>
              <a:rPr lang="en-US" sz="3200" dirty="0" smtClean="0">
                <a:solidFill>
                  <a:srgbClr val="0000FF"/>
                </a:solidFill>
              </a:rPr>
              <a:t> </a:t>
            </a:r>
            <a:r>
              <a:rPr lang="en-US" sz="3200" dirty="0" err="1" smtClean="0">
                <a:solidFill>
                  <a:srgbClr val="0000FF"/>
                </a:solidFill>
              </a:rPr>
              <a:t>lực</a:t>
            </a:r>
            <a:r>
              <a:rPr lang="en-US" sz="3200" dirty="0" smtClean="0">
                <a:solidFill>
                  <a:srgbClr val="0000FF"/>
                </a:solidFill>
              </a:rPr>
              <a:t> </a:t>
            </a:r>
            <a:endParaRPr lang="en-US" sz="3200" dirty="0">
              <a:solidFill>
                <a:srgbClr val="0000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8954" r="2500" b="12296"/>
          <a:stretch/>
        </p:blipFill>
        <p:spPr>
          <a:xfrm rot="-60000">
            <a:off x="1100031" y="1260572"/>
            <a:ext cx="6862597" cy="44571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586740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rgbClr val="0000FF"/>
                </a:solidFill>
              </a:rPr>
              <a:t>a) </a:t>
            </a:r>
            <a:r>
              <a:rPr lang="en-US" dirty="0" err="1" smtClean="0">
                <a:solidFill>
                  <a:srgbClr val="0000FF"/>
                </a:solidFill>
              </a:rPr>
              <a:t>Nén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ép</a:t>
            </a:r>
            <a:r>
              <a:rPr lang="en-US" dirty="0" smtClean="0">
                <a:solidFill>
                  <a:srgbClr val="0000FF"/>
                </a:solidFill>
              </a:rPr>
              <a:t>: </a:t>
            </a:r>
            <a:r>
              <a:rPr lang="en-US" dirty="0" err="1" smtClean="0">
                <a:solidFill>
                  <a:srgbClr val="0000FF"/>
                </a:solidFill>
              </a:rPr>
              <a:t>nghiền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thô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vật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liệu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cứng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để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cho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ít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hạt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mịn</a:t>
            </a:r>
            <a:r>
              <a:rPr lang="en-US" dirty="0" smtClean="0">
                <a:solidFill>
                  <a:srgbClr val="0000FF"/>
                </a:solidFill>
              </a:rPr>
              <a:t>; b) </a:t>
            </a:r>
            <a:r>
              <a:rPr lang="en-US" dirty="0" err="1" smtClean="0">
                <a:solidFill>
                  <a:srgbClr val="0000FF"/>
                </a:solidFill>
              </a:rPr>
              <a:t>Chẻ</a:t>
            </a:r>
            <a:r>
              <a:rPr lang="en-US" dirty="0" smtClean="0">
                <a:solidFill>
                  <a:srgbClr val="0000FF"/>
                </a:solidFill>
              </a:rPr>
              <a:t>; c) </a:t>
            </a:r>
            <a:r>
              <a:rPr lang="en-US" dirty="0" err="1" smtClean="0">
                <a:solidFill>
                  <a:srgbClr val="0000FF"/>
                </a:solidFill>
              </a:rPr>
              <a:t>Bẻ</a:t>
            </a:r>
            <a:r>
              <a:rPr lang="en-US" dirty="0" smtClean="0">
                <a:solidFill>
                  <a:srgbClr val="0000FF"/>
                </a:solidFill>
              </a:rPr>
              <a:t>; d) </a:t>
            </a:r>
            <a:r>
              <a:rPr lang="en-US" dirty="0" err="1" smtClean="0">
                <a:solidFill>
                  <a:srgbClr val="0000FF"/>
                </a:solidFill>
              </a:rPr>
              <a:t>Cắt</a:t>
            </a:r>
            <a:r>
              <a:rPr lang="en-US" dirty="0" smtClean="0">
                <a:solidFill>
                  <a:srgbClr val="0000FF"/>
                </a:solidFill>
              </a:rPr>
              <a:t>: </a:t>
            </a:r>
            <a:r>
              <a:rPr lang="en-US" dirty="0" err="1" smtClean="0">
                <a:solidFill>
                  <a:srgbClr val="0000FF"/>
                </a:solidFill>
              </a:rPr>
              <a:t>cho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sản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phẩm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có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kích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thước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và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hình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dạng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xác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định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với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ít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hạt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mịn</a:t>
            </a:r>
            <a:r>
              <a:rPr lang="en-US" dirty="0" smtClean="0">
                <a:solidFill>
                  <a:srgbClr val="0000FF"/>
                </a:solidFill>
              </a:rPr>
              <a:t>; e) </a:t>
            </a:r>
            <a:r>
              <a:rPr lang="en-US" dirty="0" err="1" smtClean="0">
                <a:solidFill>
                  <a:srgbClr val="0000FF"/>
                </a:solidFill>
              </a:rPr>
              <a:t>Xẻ</a:t>
            </a:r>
            <a:r>
              <a:rPr lang="en-US" dirty="0" smtClean="0">
                <a:solidFill>
                  <a:srgbClr val="0000FF"/>
                </a:solidFill>
              </a:rPr>
              <a:t>; f) </a:t>
            </a:r>
            <a:r>
              <a:rPr lang="en-US" dirty="0" err="1" smtClean="0">
                <a:solidFill>
                  <a:srgbClr val="0000FF"/>
                </a:solidFill>
              </a:rPr>
              <a:t>Ép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trượt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chà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xát</a:t>
            </a:r>
            <a:r>
              <a:rPr lang="en-US" dirty="0" smtClean="0">
                <a:solidFill>
                  <a:srgbClr val="0000FF"/>
                </a:solidFill>
              </a:rPr>
              <a:t>: </a:t>
            </a:r>
            <a:r>
              <a:rPr lang="en-US" dirty="0" err="1" smtClean="0">
                <a:solidFill>
                  <a:srgbClr val="0000FF"/>
                </a:solidFill>
              </a:rPr>
              <a:t>cho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sản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phẩm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rất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mịn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từ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vật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liệu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mềm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và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không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mài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mòn</a:t>
            </a:r>
            <a:r>
              <a:rPr lang="en-US" dirty="0" smtClean="0">
                <a:solidFill>
                  <a:srgbClr val="0000FF"/>
                </a:solidFill>
              </a:rPr>
              <a:t>; g) </a:t>
            </a:r>
            <a:r>
              <a:rPr lang="en-US" dirty="0" err="1" smtClean="0">
                <a:solidFill>
                  <a:srgbClr val="0000FF"/>
                </a:solidFill>
              </a:rPr>
              <a:t>Đập</a:t>
            </a:r>
            <a:r>
              <a:rPr lang="en-US" dirty="0" smtClean="0">
                <a:solidFill>
                  <a:srgbClr val="0000FF"/>
                </a:solidFill>
              </a:rPr>
              <a:t>: </a:t>
            </a:r>
            <a:r>
              <a:rPr lang="en-US" dirty="0" err="1" smtClean="0">
                <a:solidFill>
                  <a:srgbClr val="0000FF"/>
                </a:solidFill>
              </a:rPr>
              <a:t>cho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sản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phẩm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thô</a:t>
            </a:r>
            <a:r>
              <a:rPr lang="en-US" dirty="0" smtClean="0">
                <a:solidFill>
                  <a:srgbClr val="0000FF"/>
                </a:solidFill>
              </a:rPr>
              <a:t>, </a:t>
            </a:r>
            <a:r>
              <a:rPr lang="en-US" dirty="0" err="1" smtClean="0">
                <a:solidFill>
                  <a:srgbClr val="0000FF"/>
                </a:solidFill>
              </a:rPr>
              <a:t>trung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bình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và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mịn</a:t>
            </a:r>
            <a:r>
              <a:rPr lang="en-US" dirty="0" smtClean="0">
                <a:solidFill>
                  <a:srgbClr val="0000FF"/>
                </a:solidFill>
              </a:rPr>
              <a:t>.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 smtClean="0">
                <a:latin typeface="Arial" pitchFamily="34" charset="0"/>
                <a:cs typeface="Arial" pitchFamily="34" charset="0"/>
              </a:rPr>
              <a:t>4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77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14.2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Năng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lượng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quá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trình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609600"/>
                <a:ext cx="9144000" cy="5371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2800" dirty="0" smtClean="0">
                    <a:solidFill>
                      <a:srgbClr val="0000FF"/>
                    </a:solidFill>
                  </a:rPr>
                  <a:t>Năng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lượng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khắc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phục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lực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liên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kết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giữa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phần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tử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đem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rgbClr val="0000FF"/>
                    </a:solidFill>
                  </a:rPr>
                  <a:t>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a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sát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giữa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rgbClr val="0000FF"/>
                    </a:solidFill>
                  </a:rPr>
                  <a:t>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a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sát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giữa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cơ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cấu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</a:t>
                </a:r>
              </a:p>
              <a:p>
                <a:pPr marL="457200" indent="-457200" algn="just">
                  <a:buFont typeface="Wingdings" panose="05000000000000000000" pitchFamily="2" charset="2"/>
                  <a:buChar char="§"/>
                </a:pPr>
                <a:r>
                  <a:rPr lang="en-US" sz="2800" dirty="0">
                    <a:solidFill>
                      <a:srgbClr val="0000FF"/>
                    </a:solidFill>
                  </a:rPr>
                  <a:t>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a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sát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giữa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các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bộ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phận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chuyển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động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trong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máy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pPr algn="just"/>
                <a:r>
                  <a:rPr lang="en-US" sz="3200" b="1" dirty="0" err="1" smtClean="0">
                    <a:solidFill>
                      <a:srgbClr val="0000FF"/>
                    </a:solidFill>
                  </a:rPr>
                  <a:t>Hiệu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suất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𝑤𝑏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𝑤𝑎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2800" dirty="0" err="1">
                    <a:solidFill>
                      <a:srgbClr val="0000FF"/>
                    </a:solidFill>
                  </a:rPr>
                  <a:t>v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e</a:t>
                </a:r>
                <a:r>
                  <a:rPr lang="en-US" sz="2800" baseline="-25000" dirty="0" err="1" smtClean="0">
                    <a:solidFill>
                      <a:srgbClr val="0000FF"/>
                    </a:solidFill>
                  </a:rPr>
                  <a:t>S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năng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lượng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bề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cho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một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đơn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vị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diện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/m</a:t>
                </a:r>
                <a:r>
                  <a:rPr lang="en-US" sz="2800" baseline="30000" dirty="0" smtClean="0">
                    <a:solidFill>
                      <a:srgbClr val="0000FF"/>
                    </a:solidFill>
                  </a:rPr>
                  <a:t>2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A</a:t>
                </a:r>
                <a:r>
                  <a:rPr lang="en-US" sz="2800" baseline="-25000" dirty="0" err="1" smtClean="0">
                    <a:solidFill>
                      <a:srgbClr val="0000FF"/>
                    </a:solidFill>
                  </a:rPr>
                  <a:t>wb</a:t>
                </a:r>
                <a:r>
                  <a:rPr lang="en-US" sz="2800" dirty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A</a:t>
                </a:r>
                <a:r>
                  <a:rPr lang="en-US" sz="2800" baseline="-25000" dirty="0" smtClean="0">
                    <a:solidFill>
                      <a:srgbClr val="0000FF"/>
                    </a:solidFill>
                  </a:rPr>
                  <a:t>wa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diện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bề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sản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phẩm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nguyên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m</a:t>
                </a:r>
                <a:r>
                  <a:rPr lang="en-US" sz="2800" baseline="30000" dirty="0" smtClean="0">
                    <a:solidFill>
                      <a:srgbClr val="0000FF"/>
                    </a:solidFill>
                  </a:rPr>
                  <a:t>2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/kg;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W</a:t>
                </a:r>
                <a:r>
                  <a:rPr lang="en-US" sz="2800" baseline="-25000" dirty="0" err="1" smtClean="0">
                    <a:solidFill>
                      <a:srgbClr val="0000FF"/>
                    </a:solidFill>
                  </a:rPr>
                  <a:t>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năng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lượng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do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hấp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/kg.</a:t>
                </a:r>
                <a:endParaRPr lang="en-US" sz="2800" baseline="300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2800" dirty="0" smtClean="0">
                    <a:solidFill>
                      <a:srgbClr val="0000FF"/>
                    </a:solidFill>
                  </a:rPr>
                  <a:t>E</a:t>
                </a:r>
                <a:r>
                  <a:rPr lang="en-US" sz="2800" baseline="-25000" dirty="0" smtClean="0">
                    <a:solidFill>
                      <a:srgbClr val="0000FF"/>
                    </a:solidFill>
                  </a:rPr>
                  <a:t>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thấp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0,1 ÷ 2%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9600"/>
                <a:ext cx="9144000" cy="5371727"/>
              </a:xfrm>
              <a:prstGeom prst="rect">
                <a:avLst/>
              </a:prstGeom>
              <a:blipFill rotWithShape="0">
                <a:blip r:embed="rId3"/>
                <a:stretch>
                  <a:fillRect l="-1667" t="-1022" r="-1333" b="-2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5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560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14.2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Năng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lượng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quá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trình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1078594"/>
                <a:ext cx="9144000" cy="3768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600" b="1" dirty="0" smtClean="0">
                    <a:solidFill>
                      <a:srgbClr val="0000FF"/>
                    </a:solidFill>
                  </a:rPr>
                  <a:t>Công </a:t>
                </a:r>
                <a:r>
                  <a:rPr lang="en-US" sz="3600" b="1" dirty="0" err="1" smtClean="0">
                    <a:solidFill>
                      <a:srgbClr val="0000FF"/>
                    </a:solidFill>
                  </a:rPr>
                  <a:t>suất</a:t>
                </a:r>
                <a:r>
                  <a:rPr lang="en-US" sz="36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600" b="1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3600" b="1" dirty="0" smtClean="0">
                    <a:solidFill>
                      <a:srgbClr val="0000FF"/>
                    </a:solidFill>
                  </a:rPr>
                  <a:t>: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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𝑠𝑏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sym typeface="Symbol" panose="05050102010706020507" pitchFamily="18" charset="2"/>
                                    </a:rPr>
                                    <m:t>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W</m:t>
                      </m:r>
                    </m:oMath>
                  </m:oMathPara>
                </a14:m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2800" dirty="0" err="1">
                    <a:solidFill>
                      <a:srgbClr val="0000FF"/>
                    </a:solidFill>
                  </a:rPr>
                  <a:t>v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G: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suất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lượng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nhập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kg/s;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e</a:t>
                </a:r>
                <a:r>
                  <a:rPr lang="en-US" sz="2800" baseline="-25000" dirty="0" err="1" smtClean="0">
                    <a:solidFill>
                      <a:srgbClr val="0000FF"/>
                    </a:solidFill>
                  </a:rPr>
                  <a:t>S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năng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lượng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bề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cho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một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đơn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vị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diện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, J/m</a:t>
                </a:r>
                <a:r>
                  <a:rPr lang="en-US" sz="2800" baseline="30000" dirty="0" smtClean="0">
                    <a:solidFill>
                      <a:srgbClr val="0000FF"/>
                    </a:solidFill>
                  </a:rPr>
                  <a:t>2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 E</a:t>
                </a:r>
                <a:r>
                  <a:rPr lang="en-US" sz="2800" baseline="-25000" dirty="0" smtClean="0">
                    <a:solidFill>
                      <a:srgbClr val="0000FF"/>
                    </a:solidFill>
                  </a:rPr>
                  <a:t>M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suất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cơ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học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; 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</a:t>
                </a:r>
                <a:r>
                  <a:rPr lang="en-US" sz="2800" baseline="-250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khối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lượng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riêng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hạt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, kg/m</a:t>
                </a:r>
                <a:r>
                  <a:rPr lang="en-US" sz="2800" baseline="300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3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;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D</a:t>
                </a:r>
                <a:r>
                  <a:rPr lang="en-US" sz="2800" baseline="-250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sb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D</a:t>
                </a:r>
                <a:r>
                  <a:rPr lang="en-US" sz="2800" baseline="-250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sa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đường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kính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trung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bình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theo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diện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tích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bề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mặt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sản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phẩm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nguyên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, m; </a:t>
                </a:r>
                <a:r>
                  <a:rPr lang="en-US" sz="2800" baseline="-250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</a:t>
                </a:r>
                <a:r>
                  <a:rPr lang="en-US" sz="2800" baseline="-250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thừa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hình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dạng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của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nguyên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sản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phẩm</a:t>
                </a:r>
                <a:r>
                  <a:rPr lang="en-US" sz="28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.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78594"/>
                <a:ext cx="9144000" cy="3768917"/>
              </a:xfrm>
              <a:prstGeom prst="rect">
                <a:avLst/>
              </a:prstGeom>
              <a:blipFill rotWithShape="0">
                <a:blip r:embed="rId3"/>
                <a:stretch>
                  <a:fillRect l="-2000" t="-2589" r="-1333" b="-3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6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81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14.3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Lý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thuyết</a:t>
            </a:r>
            <a:r>
              <a:rPr lang="en-US" sz="3600" b="1" dirty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quá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trình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609600"/>
                <a:ext cx="9144000" cy="54484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00FF"/>
                    </a:solidFill>
                  </a:rPr>
                  <a:t>a)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Thuyết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bề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mặt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P. R.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Rittinger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:</a:t>
                </a:r>
              </a:p>
              <a:p>
                <a:pPr algn="just"/>
                <a:r>
                  <a:rPr lang="en-US" sz="3200" dirty="0" err="1">
                    <a:solidFill>
                      <a:srgbClr val="0000FF"/>
                    </a:solidFill>
                  </a:rPr>
                  <a:t>khi</a:t>
                </a:r>
                <a:r>
                  <a:rPr lang="en-US" sz="3200" dirty="0">
                    <a:solidFill>
                      <a:srgbClr val="0000FF"/>
                    </a:solidFill>
                  </a:rPr>
                  <a:t> E</a:t>
                </a:r>
                <a:r>
                  <a:rPr lang="en-US" sz="3200" baseline="-25000" dirty="0">
                    <a:solidFill>
                      <a:srgbClr val="0000FF"/>
                    </a:solidFill>
                  </a:rPr>
                  <a:t>M</a:t>
                </a:r>
                <a:r>
                  <a:rPr lang="en-US" sz="3200" dirty="0">
                    <a:solidFill>
                      <a:srgbClr val="0000FF"/>
                    </a:solidFill>
                  </a:rPr>
                  <a:t>: </a:t>
                </a:r>
                <a:r>
                  <a:rPr lang="en-US" sz="3200" dirty="0" err="1">
                    <a:solidFill>
                      <a:srgbClr val="0000FF"/>
                    </a:solidFill>
                  </a:rPr>
                  <a:t>hằng</a:t>
                </a:r>
                <a:r>
                  <a:rPr lang="en-US" sz="3200" dirty="0">
                    <a:solidFill>
                      <a:srgbClr val="0000FF"/>
                    </a:solidFill>
                  </a:rPr>
                  <a:t> </a:t>
                </a:r>
                <a:r>
                  <a:rPr lang="en-US" sz="3200" dirty="0" err="1">
                    <a:solidFill>
                      <a:srgbClr val="0000FF"/>
                    </a:solidFill>
                  </a:rPr>
                  <a:t>số</a:t>
                </a:r>
                <a:r>
                  <a:rPr lang="en-US" sz="3200" dirty="0">
                    <a:solidFill>
                      <a:srgbClr val="0000FF"/>
                    </a:solidFill>
                  </a:rPr>
                  <a:t> </a:t>
                </a:r>
                <a:r>
                  <a:rPr lang="en-US" sz="3200" dirty="0" err="1">
                    <a:solidFill>
                      <a:srgbClr val="0000FF"/>
                    </a:solidFill>
                  </a:rPr>
                  <a:t>và</a:t>
                </a:r>
                <a:r>
                  <a:rPr lang="en-US" sz="3200" dirty="0">
                    <a:solidFill>
                      <a:srgbClr val="0000FF"/>
                    </a:solidFill>
                  </a:rPr>
                  <a:t> </a:t>
                </a:r>
                <a:r>
                  <a:rPr lang="en-US" sz="3200" dirty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</a:t>
                </a:r>
                <a:r>
                  <a:rPr lang="en-US" sz="3200" baseline="-25000" dirty="0">
                    <a:solidFill>
                      <a:srgbClr val="0000FF"/>
                    </a:solidFill>
                    <a:sym typeface="Symbol" panose="05050102010706020507" pitchFamily="18" charset="2"/>
                  </a:rPr>
                  <a:t>a</a:t>
                </a:r>
                <a:r>
                  <a:rPr lang="en-US" sz="3200" dirty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= </a:t>
                </a:r>
                <a:r>
                  <a:rPr lang="en-US" sz="3200" baseline="-25000" dirty="0">
                    <a:solidFill>
                      <a:srgbClr val="0000FF"/>
                    </a:solidFill>
                    <a:sym typeface="Symbol" panose="05050102010706020507" pitchFamily="18" charset="2"/>
                  </a:rPr>
                  <a:t>b</a:t>
                </a:r>
                <a:r>
                  <a:rPr lang="en-US" sz="3200" dirty="0">
                    <a:solidFill>
                      <a:srgbClr val="0000FF"/>
                    </a:solidFill>
                  </a:rPr>
                  <a:t>= </a:t>
                </a:r>
                <a:r>
                  <a:rPr lang="en-US" sz="32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 </a:t>
                </a:r>
                <a:r>
                  <a:rPr lang="en-US" sz="3200" dirty="0" err="1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thì</a:t>
                </a:r>
                <a:r>
                  <a:rPr lang="en-US" sz="3200" dirty="0" smtClean="0">
                    <a:solidFill>
                      <a:srgbClr val="0000FF"/>
                    </a:solidFill>
                    <a:sym typeface="Symbol" panose="05050102010706020507" pitchFamily="18" charset="2"/>
                  </a:rPr>
                  <a:t> </a:t>
                </a:r>
                <a:r>
                  <a:rPr lang="en-US" sz="3600" b="1" dirty="0" smtClean="0">
                    <a:solidFill>
                      <a:srgbClr val="0000FF"/>
                    </a:solidFill>
                  </a:rPr>
                  <a:t>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𝑠𝑏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2800" dirty="0" smtClean="0">
                    <a:solidFill>
                      <a:srgbClr val="0000FF"/>
                    </a:solidFill>
                  </a:rPr>
                  <a:t>với: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  <m:r>
                          <a:rPr lang="en-US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</m:t>
                        </m:r>
                      </m:num>
                      <m:den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</m:oMath>
                </a14:m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</a:rPr>
                  <a:t>Điều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kiện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sử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dụng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mịn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bằng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bi</a:t>
                </a:r>
              </a:p>
              <a:p>
                <a:pPr algn="just"/>
                <a:r>
                  <a:rPr lang="en-US" sz="3200" b="1" dirty="0" smtClean="0">
                    <a:solidFill>
                      <a:srgbClr val="0000FF"/>
                    </a:solidFill>
                  </a:rPr>
                  <a:t>b) </a:t>
                </a:r>
                <a:r>
                  <a:rPr lang="en-US" sz="3200" b="1" dirty="0" err="1">
                    <a:solidFill>
                      <a:srgbClr val="0000FF"/>
                    </a:solidFill>
                  </a:rPr>
                  <a:t>Thuyết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thể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tích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của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Kick:</a:t>
                </a:r>
                <a:endParaRPr lang="en-US" sz="3200" b="1" dirty="0">
                  <a:solidFill>
                    <a:srgbClr val="0000FF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𝑙𝑔𝑖</m:t>
                      </m:r>
                    </m:oMath>
                  </m:oMathPara>
                </a14:m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</a:rPr>
                  <a:t>với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i: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mức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độ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</a:t>
                </a:r>
                <a:r>
                  <a:rPr lang="en-US" sz="2800" baseline="-25000" dirty="0" err="1" smtClean="0">
                    <a:solidFill>
                      <a:srgbClr val="0000FF"/>
                    </a:solidFill>
                  </a:rPr>
                  <a:t>k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hằng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số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</a:rPr>
                  <a:t>Điều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kiện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sử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dụng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thô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mịn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bằng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va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đập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9600"/>
                <a:ext cx="9144000" cy="5448479"/>
              </a:xfrm>
              <a:prstGeom prst="rect">
                <a:avLst/>
              </a:prstGeom>
              <a:blipFill rotWithShape="0">
                <a:blip r:embed="rId3"/>
                <a:stretch>
                  <a:fillRect l="-1667" t="-1454" b="-22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7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9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14.3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Lý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thuyết</a:t>
            </a:r>
            <a:r>
              <a:rPr lang="en-US" sz="3600" b="1" dirty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quá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trình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0" y="609600"/>
                <a:ext cx="9144000" cy="5538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3200" b="1" dirty="0" smtClean="0">
                    <a:solidFill>
                      <a:srgbClr val="0000FF"/>
                    </a:solidFill>
                  </a:rPr>
                  <a:t>c)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Kết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hợp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Rittinger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 Kick:</a:t>
                </a:r>
              </a:p>
              <a:p>
                <a:pPr algn="just"/>
                <a:r>
                  <a:rPr lang="en-US" sz="3200" dirty="0" err="1" smtClean="0">
                    <a:solidFill>
                      <a:srgbClr val="0000FF"/>
                    </a:solidFill>
                  </a:rPr>
                  <a:t>Phương</a:t>
                </a:r>
                <a:r>
                  <a:rPr lang="en-US" sz="32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dirty="0" err="1" smtClean="0">
                    <a:solidFill>
                      <a:srgbClr val="0000FF"/>
                    </a:solidFill>
                  </a:rPr>
                  <a:t>trình</a:t>
                </a:r>
                <a:r>
                  <a:rPr lang="en-US" sz="3200" dirty="0" smtClean="0">
                    <a:solidFill>
                      <a:srgbClr val="0000FF"/>
                    </a:solidFill>
                  </a:rPr>
                  <a:t> vi </a:t>
                </a:r>
                <a:r>
                  <a:rPr lang="en-US" sz="3200" dirty="0" err="1" smtClean="0">
                    <a:solidFill>
                      <a:srgbClr val="0000FF"/>
                    </a:solidFill>
                  </a:rPr>
                  <a:t>phân</a:t>
                </a:r>
                <a:r>
                  <a:rPr lang="en-US" sz="32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dirty="0" err="1" smtClean="0">
                    <a:solidFill>
                      <a:srgbClr val="0000FF"/>
                    </a:solidFill>
                  </a:rPr>
                  <a:t>cho</a:t>
                </a:r>
                <a:r>
                  <a:rPr lang="en-US" sz="32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dirty="0" err="1" smtClean="0">
                    <a:solidFill>
                      <a:srgbClr val="0000FF"/>
                    </a:solidFill>
                  </a:rPr>
                  <a:t>quá</a:t>
                </a:r>
                <a:r>
                  <a:rPr lang="en-US" sz="32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dirty="0" err="1" smtClean="0">
                    <a:solidFill>
                      <a:srgbClr val="0000FF"/>
                    </a:solidFill>
                  </a:rPr>
                  <a:t>trình</a:t>
                </a:r>
                <a:r>
                  <a:rPr lang="en-US" sz="32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3200" dirty="0" err="1" smtClean="0">
                    <a:solidFill>
                      <a:srgbClr val="0000FF"/>
                    </a:solidFill>
                  </a:rPr>
                  <a:t>nghiền</a:t>
                </a:r>
                <a:endParaRPr lang="en-US" sz="3600" b="1" dirty="0" smtClean="0">
                  <a:solidFill>
                    <a:srgbClr val="0000FF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𝑑𝐷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</a:rPr>
                  <a:t>với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n = 1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cho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định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luật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Kick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n = 2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cho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Rittinger</a:t>
                </a:r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3200" b="1" dirty="0" smtClean="0">
                    <a:solidFill>
                      <a:srgbClr val="0000FF"/>
                    </a:solidFill>
                  </a:rPr>
                  <a:t>d) </a:t>
                </a:r>
                <a:r>
                  <a:rPr lang="en-US" sz="3200" b="1" dirty="0" err="1">
                    <a:solidFill>
                      <a:srgbClr val="0000FF"/>
                    </a:solidFill>
                  </a:rPr>
                  <a:t>Định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>
                    <a:solidFill>
                      <a:srgbClr val="0000FF"/>
                    </a:solidFill>
                  </a:rPr>
                  <a:t>luật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 Bond </a:t>
                </a:r>
                <a:r>
                  <a:rPr lang="en-US" sz="3200" b="1" dirty="0" err="1">
                    <a:solidFill>
                      <a:srgbClr val="0000FF"/>
                    </a:solidFill>
                  </a:rPr>
                  <a:t>và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>
                    <a:solidFill>
                      <a:srgbClr val="0000FF"/>
                    </a:solidFill>
                  </a:rPr>
                  <a:t>chỉ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>
                    <a:solidFill>
                      <a:srgbClr val="0000FF"/>
                    </a:solidFill>
                  </a:rPr>
                  <a:t>số</a:t>
                </a:r>
                <a:r>
                  <a:rPr lang="en-US" sz="3200" b="1" dirty="0">
                    <a:solidFill>
                      <a:srgbClr val="0000FF"/>
                    </a:solidFill>
                  </a:rPr>
                  <a:t> </a:t>
                </a:r>
                <a:r>
                  <a:rPr lang="en-US" sz="3200" b="1" dirty="0" err="1" smtClean="0">
                    <a:solidFill>
                      <a:srgbClr val="0000FF"/>
                    </a:solidFill>
                  </a:rPr>
                  <a:t>công</a:t>
                </a:r>
                <a:r>
                  <a:rPr lang="en-US" sz="3200" b="1" dirty="0" smtClean="0">
                    <a:solidFill>
                      <a:srgbClr val="0000FF"/>
                    </a:solidFill>
                  </a:rPr>
                  <a:t>:</a:t>
                </a:r>
                <a:endParaRPr lang="en-US" sz="3200" b="1" dirty="0">
                  <a:solidFill>
                    <a:srgbClr val="0000FF"/>
                  </a:solidFill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sz="2800" dirty="0" smtClean="0">
                  <a:solidFill>
                    <a:srgbClr val="0000FF"/>
                  </a:solidFill>
                </a:endParaRP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</a:rPr>
                  <a:t>với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K</a:t>
                </a:r>
                <a:r>
                  <a:rPr lang="en-US" sz="2800" baseline="-25000" dirty="0" smtClean="0">
                    <a:solidFill>
                      <a:srgbClr val="0000FF"/>
                    </a:solidFill>
                  </a:rPr>
                  <a:t>b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hằng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số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tùy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thuộc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vào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loại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máy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và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vật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liệu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</a:t>
                </a:r>
              </a:p>
              <a:p>
                <a:pPr algn="just"/>
                <a:r>
                  <a:rPr lang="en-US" sz="2800" dirty="0" err="1" smtClean="0">
                    <a:solidFill>
                      <a:srgbClr val="0000FF"/>
                    </a:solidFill>
                  </a:rPr>
                  <a:t>Điều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kiện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sử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dụng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: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thực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tế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hơn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để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ước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tính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công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suất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cần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thiết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cho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máy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 </a:t>
                </a:r>
                <a:r>
                  <a:rPr lang="en-US" sz="2800" dirty="0" err="1" smtClean="0">
                    <a:solidFill>
                      <a:srgbClr val="0000FF"/>
                    </a:solidFill>
                  </a:rPr>
                  <a:t>nghiền</a:t>
                </a:r>
                <a:r>
                  <a:rPr lang="en-US" sz="2800" dirty="0" smtClean="0">
                    <a:solidFill>
                      <a:srgbClr val="0000FF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9600"/>
                <a:ext cx="9144000" cy="5538760"/>
              </a:xfrm>
              <a:prstGeom prst="rect">
                <a:avLst/>
              </a:prstGeom>
              <a:blipFill rotWithShape="0">
                <a:blip r:embed="rId3"/>
                <a:stretch>
                  <a:fillRect l="-1667" t="-1430" r="-1333" b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8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9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0" y="0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3600" b="1" dirty="0" smtClean="0">
                <a:solidFill>
                  <a:srgbClr val="FF0066"/>
                </a:solidFill>
              </a:rPr>
              <a:t>14.3</a:t>
            </a:r>
            <a:r>
              <a:rPr lang="en-US" sz="3600" b="1" dirty="0" smtClean="0">
                <a:solidFill>
                  <a:srgbClr val="FF0066"/>
                </a:solidFill>
              </a:rPr>
              <a:t>. </a:t>
            </a:r>
            <a:r>
              <a:rPr lang="en-US" sz="3600" b="1" dirty="0" err="1" smtClean="0">
                <a:solidFill>
                  <a:srgbClr val="FF0066"/>
                </a:solidFill>
              </a:rPr>
              <a:t>Lý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thuyết</a:t>
            </a:r>
            <a:r>
              <a:rPr lang="en-US" sz="3600" b="1" dirty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quá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trình</a:t>
            </a:r>
            <a:r>
              <a:rPr lang="en-US" sz="3600" b="1" dirty="0" smtClean="0">
                <a:solidFill>
                  <a:srgbClr val="FF0066"/>
                </a:solidFill>
              </a:rPr>
              <a:t> </a:t>
            </a:r>
            <a:r>
              <a:rPr lang="en-US" sz="3600" b="1" dirty="0" err="1" smtClean="0">
                <a:solidFill>
                  <a:srgbClr val="FF0066"/>
                </a:solidFill>
              </a:rPr>
              <a:t>nghiền</a:t>
            </a:r>
            <a:endParaRPr lang="en-US" sz="3600" dirty="0">
              <a:solidFill>
                <a:srgbClr val="FF0066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71915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</a:rPr>
              <a:t>d) </a:t>
            </a:r>
            <a:r>
              <a:rPr lang="en-US" sz="3200" b="1" dirty="0" err="1">
                <a:solidFill>
                  <a:srgbClr val="0000FF"/>
                </a:solidFill>
              </a:rPr>
              <a:t>Định</a:t>
            </a:r>
            <a:r>
              <a:rPr lang="en-US" sz="3200" b="1" dirty="0">
                <a:solidFill>
                  <a:srgbClr val="0000FF"/>
                </a:solidFill>
              </a:rPr>
              <a:t> </a:t>
            </a:r>
            <a:r>
              <a:rPr lang="en-US" sz="3200" b="1" dirty="0" err="1">
                <a:solidFill>
                  <a:srgbClr val="0000FF"/>
                </a:solidFill>
              </a:rPr>
              <a:t>luật</a:t>
            </a:r>
            <a:r>
              <a:rPr lang="en-US" sz="3200" b="1" dirty="0">
                <a:solidFill>
                  <a:srgbClr val="0000FF"/>
                </a:solidFill>
              </a:rPr>
              <a:t> Bond </a:t>
            </a:r>
            <a:r>
              <a:rPr lang="en-US" sz="3200" b="1" dirty="0" err="1">
                <a:solidFill>
                  <a:srgbClr val="0000FF"/>
                </a:solidFill>
              </a:rPr>
              <a:t>và</a:t>
            </a:r>
            <a:r>
              <a:rPr lang="en-US" sz="3200" b="1" dirty="0">
                <a:solidFill>
                  <a:srgbClr val="0000FF"/>
                </a:solidFill>
              </a:rPr>
              <a:t> </a:t>
            </a:r>
            <a:r>
              <a:rPr lang="en-US" sz="3200" b="1" dirty="0" err="1">
                <a:solidFill>
                  <a:srgbClr val="0000FF"/>
                </a:solidFill>
              </a:rPr>
              <a:t>chỉ</a:t>
            </a:r>
            <a:r>
              <a:rPr lang="en-US" sz="3200" b="1" dirty="0">
                <a:solidFill>
                  <a:srgbClr val="0000FF"/>
                </a:solidFill>
              </a:rPr>
              <a:t> </a:t>
            </a:r>
            <a:r>
              <a:rPr lang="en-US" sz="3200" b="1" dirty="0" err="1">
                <a:solidFill>
                  <a:srgbClr val="0000FF"/>
                </a:solidFill>
              </a:rPr>
              <a:t>số</a:t>
            </a:r>
            <a:r>
              <a:rPr lang="en-US" sz="3200" b="1" dirty="0">
                <a:solidFill>
                  <a:srgbClr val="0000FF"/>
                </a:solidFill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</a:rPr>
              <a:t>công</a:t>
            </a:r>
            <a:r>
              <a:rPr lang="en-US" sz="3200" b="1" dirty="0" smtClean="0">
                <a:solidFill>
                  <a:srgbClr val="0000FF"/>
                </a:solidFill>
              </a:rPr>
              <a:t>:</a:t>
            </a:r>
          </a:p>
          <a:p>
            <a:pPr algn="just"/>
            <a:r>
              <a:rPr lang="en-US" sz="2800" b="1" dirty="0" err="1" smtClean="0">
                <a:solidFill>
                  <a:srgbClr val="FF6600"/>
                </a:solidFill>
              </a:rPr>
              <a:t>Chỉ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số</a:t>
            </a:r>
            <a:r>
              <a:rPr lang="en-US" sz="2800" b="1" dirty="0" smtClean="0">
                <a:solidFill>
                  <a:srgbClr val="FF6600"/>
                </a:solidFill>
              </a:rPr>
              <a:t> </a:t>
            </a:r>
            <a:r>
              <a:rPr lang="en-US" sz="2800" b="1" dirty="0" err="1" smtClean="0">
                <a:solidFill>
                  <a:srgbClr val="FF6600"/>
                </a:solidFill>
              </a:rPr>
              <a:t>công</a:t>
            </a:r>
            <a:r>
              <a:rPr lang="en-US" sz="2800" b="1" dirty="0" smtClean="0">
                <a:solidFill>
                  <a:srgbClr val="FF6600"/>
                </a:solidFill>
              </a:rPr>
              <a:t> W</a:t>
            </a:r>
            <a:r>
              <a:rPr lang="en-US" sz="2800" b="1" baseline="-25000" dirty="0" smtClean="0">
                <a:solidFill>
                  <a:srgbClr val="FF6600"/>
                </a:solidFill>
              </a:rPr>
              <a:t>i</a:t>
            </a:r>
            <a:r>
              <a:rPr lang="en-US" sz="2800" dirty="0" smtClean="0">
                <a:solidFill>
                  <a:srgbClr val="0000FF"/>
                </a:solidFill>
              </a:rPr>
              <a:t>: </a:t>
            </a:r>
            <a:r>
              <a:rPr lang="en-US" sz="2800" dirty="0" err="1" smtClean="0">
                <a:solidFill>
                  <a:srgbClr val="0000FF"/>
                </a:solidFill>
              </a:rPr>
              <a:t>năng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lượng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cần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thiết</a:t>
            </a:r>
            <a:r>
              <a:rPr lang="en-US" sz="2800" dirty="0" smtClean="0">
                <a:solidFill>
                  <a:srgbClr val="0000FF"/>
                </a:solidFill>
              </a:rPr>
              <a:t>, kWh/</a:t>
            </a:r>
            <a:r>
              <a:rPr lang="en-US" sz="2800" dirty="0" err="1" smtClean="0">
                <a:solidFill>
                  <a:srgbClr val="0000FF"/>
                </a:solidFill>
              </a:rPr>
              <a:t>tấn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nghiền</a:t>
            </a:r>
            <a:r>
              <a:rPr lang="en-US" sz="2800" dirty="0" smtClean="0">
                <a:solidFill>
                  <a:srgbClr val="0000FF"/>
                </a:solidFill>
              </a:rPr>
              <a:t>, </a:t>
            </a:r>
            <a:r>
              <a:rPr lang="en-US" sz="2800" dirty="0" err="1" smtClean="0">
                <a:solidFill>
                  <a:srgbClr val="0000FF"/>
                </a:solidFill>
              </a:rPr>
              <a:t>để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nghiền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</a:rPr>
              <a:t> ban </a:t>
            </a:r>
            <a:r>
              <a:rPr lang="en-US" sz="2800" dirty="0" err="1" smtClean="0">
                <a:solidFill>
                  <a:srgbClr val="0000FF"/>
                </a:solidFill>
              </a:rPr>
              <a:t>đầu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rất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lớn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đến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sản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phẩm</a:t>
            </a:r>
            <a:r>
              <a:rPr lang="en-US" sz="2800" dirty="0" smtClean="0">
                <a:solidFill>
                  <a:srgbClr val="0000FF"/>
                </a:solidFill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</a:rPr>
              <a:t>có</a:t>
            </a:r>
            <a:r>
              <a:rPr lang="en-US" sz="2800" dirty="0" smtClean="0">
                <a:solidFill>
                  <a:srgbClr val="0000FF"/>
                </a:solidFill>
              </a:rPr>
              <a:t> 80% </a:t>
            </a:r>
            <a:r>
              <a:rPr lang="en-US" sz="2800" dirty="0" err="1" smtClean="0">
                <a:solidFill>
                  <a:srgbClr val="0000FF"/>
                </a:solidFill>
              </a:rPr>
              <a:t>lọt</a:t>
            </a:r>
            <a:r>
              <a:rPr lang="en-US" sz="2800" dirty="0" smtClean="0">
                <a:solidFill>
                  <a:srgbClr val="0000FF"/>
                </a:solidFill>
              </a:rPr>
              <a:t> qua </a:t>
            </a:r>
            <a:r>
              <a:rPr lang="en-US" sz="2800" dirty="0" err="1" smtClean="0">
                <a:solidFill>
                  <a:srgbClr val="0000FF"/>
                </a:solidFill>
              </a:rPr>
              <a:t>rây</a:t>
            </a:r>
            <a:r>
              <a:rPr lang="en-US" sz="2800" dirty="0" smtClean="0">
                <a:solidFill>
                  <a:srgbClr val="0000FF"/>
                </a:solidFill>
              </a:rPr>
              <a:t> 100 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m.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K</a:t>
            </a:r>
            <a:r>
              <a:rPr lang="en-US" sz="2800" baseline="-25000" dirty="0" smtClean="0">
                <a:solidFill>
                  <a:srgbClr val="0000FF"/>
                </a:solidFill>
                <a:sym typeface="Symbol" panose="05050102010706020507" pitchFamily="18" charset="2"/>
              </a:rPr>
              <a:t>b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= 18,97 W</a:t>
            </a:r>
            <a:r>
              <a:rPr lang="en-US" sz="2800" baseline="-25000" dirty="0" smtClean="0">
                <a:solidFill>
                  <a:srgbClr val="0000FF"/>
                </a:solidFill>
                <a:sym typeface="Symbol" panose="05050102010706020507" pitchFamily="18" charset="2"/>
              </a:rPr>
              <a:t>i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.</a:t>
            </a:r>
          </a:p>
          <a:p>
            <a:pPr algn="just"/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Nếu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vật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liệu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trước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khi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nghiền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có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80% qua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có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kích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thước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D</a:t>
            </a:r>
            <a:r>
              <a:rPr lang="en-US" sz="2800" baseline="-25000" dirty="0" smtClean="0">
                <a:solidFill>
                  <a:srgbClr val="0000FF"/>
                </a:solidFill>
                <a:sym typeface="Symbol" panose="05050102010706020507" pitchFamily="18" charset="2"/>
              </a:rPr>
              <a:t>h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và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sản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phẩm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có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80% qua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rây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d</a:t>
            </a:r>
            <a:r>
              <a:rPr lang="en-US" sz="2800" baseline="-25000" dirty="0" smtClean="0">
                <a:solidFill>
                  <a:srgbClr val="0000FF"/>
                </a:solidFill>
                <a:sym typeface="Symbol" panose="05050102010706020507" pitchFamily="18" charset="2"/>
              </a:rPr>
              <a:t>h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 </a:t>
            </a:r>
            <a:r>
              <a:rPr lang="en-US" sz="2800" dirty="0" err="1" smtClean="0">
                <a:solidFill>
                  <a:srgbClr val="0000FF"/>
                </a:solidFill>
                <a:sym typeface="Symbol" panose="05050102010706020507" pitchFamily="18" charset="2"/>
              </a:rPr>
              <a:t>thì</a:t>
            </a:r>
            <a:r>
              <a:rPr lang="en-US" sz="2800" dirty="0" smtClean="0">
                <a:solidFill>
                  <a:srgbClr val="0000FF"/>
                </a:solidFill>
                <a:sym typeface="Symbol" panose="05050102010706020507" pitchFamily="18" charset="2"/>
              </a:rPr>
              <a:t>:</a:t>
            </a:r>
            <a:endParaRPr lang="en-US" sz="2800" dirty="0">
              <a:solidFill>
                <a:srgbClr val="0000FF"/>
              </a:solidFill>
            </a:endParaRPr>
          </a:p>
          <a:p>
            <a:pPr algn="just"/>
            <a:endParaRPr lang="en-US" sz="2800" dirty="0" smtClean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828800" y="3581400"/>
                <a:ext cx="5294719" cy="12059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den>
                      </m:f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=18,97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𝑘𝑊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581400"/>
                <a:ext cx="5294719" cy="120597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365125"/>
          </a:xfrm>
        </p:spPr>
        <p:txBody>
          <a:bodyPr/>
          <a:lstStyle/>
          <a:p>
            <a:r>
              <a:rPr lang="en-US" sz="1600" dirty="0">
                <a:latin typeface="Arial" pitchFamily="34" charset="0"/>
                <a:cs typeface="Arial" pitchFamily="34" charset="0"/>
              </a:rPr>
              <a:t>9</a:t>
            </a:r>
            <a:r>
              <a:rPr lang="vi-VN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38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07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41731</TotalTime>
  <Words>2006</Words>
  <Application>Microsoft Office PowerPoint</Application>
  <PresentationFormat>On-screen Show (4:3)</PresentationFormat>
  <Paragraphs>255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Malgun Gothic</vt:lpstr>
      <vt:lpstr>Arial</vt:lpstr>
      <vt:lpstr>Calibri</vt:lpstr>
      <vt:lpstr>Cambria Math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Bang Chu Cai Bang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© Mr ProGhost</dc:creator>
  <cp:lastModifiedBy>Satellite</cp:lastModifiedBy>
  <cp:revision>1802</cp:revision>
  <dcterms:created xsi:type="dcterms:W3CDTF">2012-04-20T13:18:20Z</dcterms:created>
  <dcterms:modified xsi:type="dcterms:W3CDTF">2014-01-12T21:55:57Z</dcterms:modified>
</cp:coreProperties>
</file>